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71" r:id="rId4"/>
    <p:sldId id="272" r:id="rId5"/>
    <p:sldId id="273" r:id="rId6"/>
    <p:sldId id="259"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9900"/>
    <a:srgbClr val="9FE1AF"/>
    <a:srgbClr val="FFFF99"/>
    <a:srgbClr val="99D8E7"/>
    <a:srgbClr val="FFFF00"/>
    <a:srgbClr val="1685B2"/>
    <a:srgbClr val="1BA4DB"/>
    <a:srgbClr val="DFF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1" autoAdjust="0"/>
    <p:restoredTop sz="94660"/>
  </p:normalViewPr>
  <p:slideViewPr>
    <p:cSldViewPr snapToGrid="0">
      <p:cViewPr varScale="1">
        <p:scale>
          <a:sx n="72" d="100"/>
          <a:sy n="72" d="100"/>
        </p:scale>
        <p:origin x="36" y="4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830980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45781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3774067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49440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202817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50346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208042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670333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394635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240117079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313079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336851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3425109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288622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981711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244659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ja-JP" altLang="en-US"/>
              <a:t>マスター タイトルの書式設定</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DF482A8-CAC7-4EB1-B586-605751875F93}" type="datetimeFigureOut">
              <a:rPr kumimoji="1" lang="ja-JP" altLang="en-US" smtClean="0"/>
              <a:t>2020/12/10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239086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DF482A8-CAC7-4EB1-B586-605751875F93}" type="datetimeFigureOut">
              <a:rPr kumimoji="1" lang="ja-JP" altLang="en-US" smtClean="0"/>
              <a:t>2020/12/10</a:t>
            </a:fld>
            <a:endParaRPr kumimoji="1" lang="ja-JP"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9CC71B5-68EF-4B21-ADB7-A74C46C5017F}" type="slidenum">
              <a:rPr kumimoji="1" lang="ja-JP" altLang="en-US" smtClean="0"/>
              <a:t>‹#›</a:t>
            </a:fld>
            <a:endParaRPr kumimoji="1" lang="ja-JP" altLang="en-US"/>
          </a:p>
        </p:txBody>
      </p:sp>
    </p:spTree>
    <p:extLst>
      <p:ext uri="{BB962C8B-B14F-4D97-AF65-F5344CB8AC3E}">
        <p14:creationId xmlns:p14="http://schemas.microsoft.com/office/powerpoint/2010/main" val="380216417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m4a"/><Relationship Id="rId7" Type="http://schemas.openxmlformats.org/officeDocument/2006/relationships/image" Target="../media/image3.png"/><Relationship Id="rId12"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7.sv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audio" Target="../media/media5.m4a"/><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3000">
              <a:schemeClr val="bg2">
                <a:tint val="97000"/>
                <a:hueMod val="92000"/>
                <a:satMod val="169000"/>
                <a:lumMod val="164000"/>
              </a:schemeClr>
            </a:gs>
            <a:gs pos="87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F794410D-F630-4496-9180-F5D6C5AA60DC}"/>
              </a:ext>
            </a:extLst>
          </p:cNvPr>
          <p:cNvSpPr/>
          <p:nvPr/>
        </p:nvSpPr>
        <p:spPr>
          <a:xfrm>
            <a:off x="371700" y="417250"/>
            <a:ext cx="3516719" cy="878191"/>
          </a:xfrm>
          <a:prstGeom prst="rect">
            <a:avLst/>
          </a:prstGeom>
          <a:solidFill>
            <a:schemeClr val="accent5">
              <a:lumMod val="20000"/>
              <a:lumOff val="80000"/>
            </a:schemeClr>
          </a:solidFill>
          <a:ln>
            <a:noFill/>
          </a:ln>
          <a:effectLst>
            <a:outerShdw blurRad="2667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7">
            <a:extLst>
              <a:ext uri="{FF2B5EF4-FFF2-40B4-BE49-F238E27FC236}">
                <a16:creationId xmlns:a16="http://schemas.microsoft.com/office/drawing/2014/main" id="{A19C83C5-787B-43A9-AA9B-D556C5EE46FF}"/>
              </a:ext>
            </a:extLst>
          </p:cNvPr>
          <p:cNvSpPr>
            <a:spLocks noGrp="1"/>
          </p:cNvSpPr>
          <p:nvPr>
            <p:ph type="ctrTitle"/>
          </p:nvPr>
        </p:nvSpPr>
        <p:spPr>
          <a:xfrm>
            <a:off x="371700" y="3149702"/>
            <a:ext cx="11754034" cy="878191"/>
          </a:xfrm>
          <a:effectLst>
            <a:outerShdw blurRad="50800" dist="38100" dir="8100000" algn="tr" rotWithShape="0">
              <a:prstClr val="black">
                <a:alpha val="40000"/>
              </a:prstClr>
            </a:outerShdw>
          </a:effectLst>
        </p:spPr>
        <p:txBody>
          <a:bodyPr>
            <a:noAutofit/>
          </a:bodyPr>
          <a:lstStyle/>
          <a:p>
            <a:r>
              <a:rPr lang="en-US" altLang="ja-JP" b="1" dirty="0">
                <a:solidFill>
                  <a:schemeClr val="tx1">
                    <a:lumMod val="95000"/>
                  </a:schemeClr>
                </a:solidFill>
              </a:rPr>
              <a:t>Part.6</a:t>
            </a:r>
            <a:br>
              <a:rPr lang="en-US" altLang="ja-JP" b="1" dirty="0">
                <a:solidFill>
                  <a:schemeClr val="tx1">
                    <a:lumMod val="95000"/>
                  </a:schemeClr>
                </a:solidFill>
              </a:rPr>
            </a:br>
            <a:r>
              <a:rPr lang="ja-JP" altLang="en-US" dirty="0">
                <a:solidFill>
                  <a:schemeClr val="tx1">
                    <a:lumMod val="95000"/>
                  </a:schemeClr>
                </a:solidFill>
              </a:rPr>
              <a:t>ベンチャーキャピタルとは</a:t>
            </a:r>
            <a:r>
              <a:rPr lang="en-US" altLang="ja-JP" dirty="0">
                <a:solidFill>
                  <a:schemeClr val="tx1">
                    <a:lumMod val="95000"/>
                  </a:schemeClr>
                </a:solidFill>
              </a:rPr>
              <a:t>[</a:t>
            </a:r>
            <a:r>
              <a:rPr lang="ja-JP" altLang="en-US">
                <a:solidFill>
                  <a:schemeClr val="tx1">
                    <a:lumMod val="95000"/>
                  </a:schemeClr>
                </a:solidFill>
              </a:rPr>
              <a:t>前編</a:t>
            </a:r>
            <a:r>
              <a:rPr lang="en-US" altLang="ja-JP">
                <a:solidFill>
                  <a:schemeClr val="tx1">
                    <a:lumMod val="95000"/>
                  </a:schemeClr>
                </a:solidFill>
              </a:rPr>
              <a:t>]</a:t>
            </a:r>
            <a:endParaRPr lang="ja-JP" altLang="en-US" dirty="0">
              <a:solidFill>
                <a:schemeClr val="tx1">
                  <a:lumMod val="95000"/>
                </a:schemeClr>
              </a:solidFill>
            </a:endParaRPr>
          </a:p>
        </p:txBody>
      </p:sp>
      <p:sp>
        <p:nvSpPr>
          <p:cNvPr id="3" name="字幕 2">
            <a:extLst>
              <a:ext uri="{FF2B5EF4-FFF2-40B4-BE49-F238E27FC236}">
                <a16:creationId xmlns:a16="http://schemas.microsoft.com/office/drawing/2014/main" id="{DE11AE49-724B-442A-8C6F-392FBC4001C3}"/>
              </a:ext>
            </a:extLst>
          </p:cNvPr>
          <p:cNvSpPr>
            <a:spLocks noGrp="1"/>
          </p:cNvSpPr>
          <p:nvPr>
            <p:ph type="subTitle" idx="1"/>
          </p:nvPr>
        </p:nvSpPr>
        <p:spPr>
          <a:xfrm>
            <a:off x="371700" y="518635"/>
            <a:ext cx="4159974" cy="878191"/>
          </a:xfrm>
        </p:spPr>
        <p:txBody>
          <a:bodyPr>
            <a:normAutofit lnSpcReduction="10000"/>
          </a:bodyPr>
          <a:lstStyle/>
          <a:p>
            <a:r>
              <a:rPr kumimoji="1" lang="ja-JP" altLang="en-US" sz="5400" dirty="0">
                <a:solidFill>
                  <a:schemeClr val="accent2">
                    <a:lumMod val="50000"/>
                  </a:schemeClr>
                </a:solidFill>
              </a:rPr>
              <a:t>資 金 調 達</a:t>
            </a:r>
          </a:p>
        </p:txBody>
      </p:sp>
      <p:sp>
        <p:nvSpPr>
          <p:cNvPr id="2" name="テキスト ボックス 1">
            <a:extLst>
              <a:ext uri="{FF2B5EF4-FFF2-40B4-BE49-F238E27FC236}">
                <a16:creationId xmlns:a16="http://schemas.microsoft.com/office/drawing/2014/main" id="{39DAAA47-FE74-474C-97C6-57E4D9D1B79E}"/>
              </a:ext>
            </a:extLst>
          </p:cNvPr>
          <p:cNvSpPr txBox="1"/>
          <p:nvPr/>
        </p:nvSpPr>
        <p:spPr>
          <a:xfrm>
            <a:off x="257453" y="0"/>
            <a:ext cx="4545367" cy="400110"/>
          </a:xfrm>
          <a:prstGeom prst="rect">
            <a:avLst/>
          </a:prstGeom>
          <a:noFill/>
        </p:spPr>
        <p:txBody>
          <a:bodyPr wrap="square" rtlCol="0">
            <a:spAutoFit/>
          </a:bodyPr>
          <a:lstStyle/>
          <a:p>
            <a:r>
              <a:rPr kumimoji="1" lang="ja-JP" altLang="en-US" sz="2000" b="1" dirty="0">
                <a:solidFill>
                  <a:schemeClr val="bg1">
                    <a:lumMod val="50000"/>
                    <a:lumOff val="50000"/>
                  </a:schemeClr>
                </a:solidFill>
                <a:latin typeface="ＭＳ Ｐゴシック" panose="020B0600070205080204" pitchFamily="50" charset="-128"/>
                <a:ea typeface="ＭＳ Ｐゴシック" panose="020B0600070205080204" pitchFamily="50" charset="-128"/>
              </a:rPr>
              <a:t>メガバンク</a:t>
            </a:r>
            <a:r>
              <a:rPr kumimoji="1" lang="ja-JP" altLang="en-US" dirty="0">
                <a:solidFill>
                  <a:schemeClr val="bg1">
                    <a:lumMod val="50000"/>
                    <a:lumOff val="50000"/>
                  </a:schemeClr>
                </a:solidFill>
                <a:latin typeface="ＭＳ Ｐゴシック" panose="020B0600070205080204" pitchFamily="50" charset="-128"/>
                <a:ea typeface="ＭＳ Ｐゴシック" panose="020B0600070205080204" pitchFamily="50" charset="-128"/>
              </a:rPr>
              <a:t>出身の専門家が教える</a:t>
            </a:r>
          </a:p>
        </p:txBody>
      </p:sp>
      <p:pic>
        <p:nvPicPr>
          <p:cNvPr id="5" name="オーディオ 4">
            <a:hlinkClick r:id="" action="ppaction://media"/>
            <a:extLst>
              <a:ext uri="{FF2B5EF4-FFF2-40B4-BE49-F238E27FC236}">
                <a16:creationId xmlns:a16="http://schemas.microsoft.com/office/drawing/2014/main" id="{23A994B9-95C5-4C67-91D7-C0330CB220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32350168"/>
      </p:ext>
    </p:extLst>
  </p:cSld>
  <p:clrMapOvr>
    <a:masterClrMapping/>
  </p:clrMapOvr>
  <p:transition spd="slow" advTm="946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835042E3-8467-4718-8917-0E3247454D0B}"/>
              </a:ext>
            </a:extLst>
          </p:cNvPr>
          <p:cNvSpPr txBox="1">
            <a:spLocks/>
          </p:cNvSpPr>
          <p:nvPr/>
        </p:nvSpPr>
        <p:spPr>
          <a:xfrm>
            <a:off x="2926671" y="2572304"/>
            <a:ext cx="6338657" cy="1713392"/>
          </a:xfrm>
          <a:prstGeom prst="rect">
            <a:avLst/>
          </a:prstGeom>
          <a:effectLst>
            <a:outerShdw blurRad="50800" dist="38100" dir="5400000" algn="t" rotWithShape="0">
              <a:prstClr val="black">
                <a:alpha val="40000"/>
              </a:prstClr>
            </a:outerShdw>
          </a:effectLst>
        </p:spPr>
        <p:txBody>
          <a:bodyPr vert="horz" lIns="91440" tIns="45720" rIns="91440" bIns="45720" rtlCol="0" anchor="ctr">
            <a:normAutofit/>
          </a:bodyPr>
          <a:lst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800" b="1" dirty="0">
                <a:latin typeface="ＭＳ Ｐゴシック" panose="020B0600070205080204" pitchFamily="50" charset="-128"/>
                <a:ea typeface="ＭＳ Ｐゴシック" panose="020B0600070205080204" pitchFamily="50" charset="-128"/>
              </a:rPr>
              <a:t>JOBU</a:t>
            </a:r>
            <a:r>
              <a:rPr lang="ja-JP" altLang="en-US" sz="2800" b="1" dirty="0">
                <a:latin typeface="ＭＳ Ｐゴシック" panose="020B0600070205080204" pitchFamily="50" charset="-128"/>
                <a:ea typeface="ＭＳ Ｐゴシック" panose="020B0600070205080204" pitchFamily="50" charset="-128"/>
              </a:rPr>
              <a:t>合同会社</a:t>
            </a:r>
            <a:br>
              <a:rPr lang="en-US" altLang="ja-JP" dirty="0"/>
            </a:br>
            <a:r>
              <a:rPr lang="ja-JP" altLang="en-US" sz="2000" dirty="0">
                <a:latin typeface="ＭＳ Ｐゴシック" panose="020B0600070205080204" pitchFamily="50" charset="-128"/>
                <a:ea typeface="ＭＳ Ｐゴシック" panose="020B0600070205080204" pitchFamily="50" charset="-128"/>
              </a:rPr>
              <a:t>経営革新等認定支援機関（経済産業省認定機関）</a:t>
            </a:r>
            <a:endParaRPr lang="en-US" altLang="ja-JP" sz="2000" dirty="0">
              <a:latin typeface="ＭＳ Ｐゴシック" panose="020B0600070205080204" pitchFamily="50" charset="-128"/>
              <a:ea typeface="ＭＳ Ｐゴシック" panose="020B0600070205080204" pitchFamily="50" charset="-128"/>
            </a:endParaRPr>
          </a:p>
          <a:p>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　　　　　　　　　　　　　　　　　　　　　</a:t>
            </a:r>
            <a:r>
              <a:rPr lang="ja-JP" altLang="en-US" sz="2200" dirty="0">
                <a:latin typeface="ＭＳ Ｐゴシック" panose="020B0600070205080204" pitchFamily="50" charset="-128"/>
                <a:ea typeface="ＭＳ Ｐゴシック" panose="020B0600070205080204" pitchFamily="50" charset="-128"/>
              </a:rPr>
              <a:t>代表　糸井 琢弥</a:t>
            </a:r>
            <a:endParaRPr lang="ja-JP" altLang="en-US" sz="2200" dirty="0"/>
          </a:p>
        </p:txBody>
      </p:sp>
      <p:pic>
        <p:nvPicPr>
          <p:cNvPr id="3" name="オーディオ 2">
            <a:hlinkClick r:id="" action="ppaction://media"/>
            <a:extLst>
              <a:ext uri="{FF2B5EF4-FFF2-40B4-BE49-F238E27FC236}">
                <a16:creationId xmlns:a16="http://schemas.microsoft.com/office/drawing/2014/main" id="{DE33974B-7211-4979-B127-3744262D6A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95272518"/>
      </p:ext>
    </p:extLst>
  </p:cSld>
  <p:clrMapOvr>
    <a:masterClrMapping/>
  </p:clrMapOvr>
  <p:transition spd="slow" advTm="112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8DA525D-0996-4975-BA7D-31DEA8CACDA2}"/>
              </a:ext>
            </a:extLst>
          </p:cNvPr>
          <p:cNvSpPr/>
          <p:nvPr/>
        </p:nvSpPr>
        <p:spPr>
          <a:xfrm>
            <a:off x="649549" y="637959"/>
            <a:ext cx="10892901" cy="5509808"/>
          </a:xfrm>
          <a:prstGeom prst="rect">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t>ベンチャー企業や売却額との差額）を得ることを目的としています。</a:t>
            </a:r>
            <a:br>
              <a:rPr lang="ja-JP" altLang="en-US" sz="1600" dirty="0"/>
            </a:br>
            <a:r>
              <a:rPr lang="ja-JP" altLang="en-US" sz="1600" dirty="0"/>
              <a:t>ただし、ベンチャーキャピタルは未上場企業に資金を投下するだけではありません。</a:t>
            </a:r>
            <a:br>
              <a:rPr lang="ja-JP" altLang="en-US" sz="1600" dirty="0"/>
            </a:br>
            <a:r>
              <a:rPr lang="ja-JP" altLang="en-US" sz="1600" dirty="0"/>
              <a:t>資金投下と同時にハンズオンと呼ばれる経営支援を行うことで企業の価値をより高める支援を行います。</a:t>
            </a:r>
            <a:endParaRPr kumimoji="1" lang="en-US" altLang="ja-JP" sz="17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図 8">
            <a:extLst>
              <a:ext uri="{FF2B5EF4-FFF2-40B4-BE49-F238E27FC236}">
                <a16:creationId xmlns:a16="http://schemas.microsoft.com/office/drawing/2014/main" id="{B2803E9E-88DB-4052-BFAB-5E701A406185}"/>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CrisscrossEtching trans="100000"/>
                    </a14:imgEffect>
                    <a14:imgEffect>
                      <a14:sharpenSoften amount="50000"/>
                    </a14:imgEffect>
                    <a14:imgEffect>
                      <a14:saturation sat="101000"/>
                    </a14:imgEffect>
                  </a14:imgLayer>
                </a14:imgProps>
              </a:ext>
              <a:ext uri="{28A0092B-C50C-407E-A947-70E740481C1C}">
                <a14:useLocalDpi xmlns:a14="http://schemas.microsoft.com/office/drawing/2010/main" val="0"/>
              </a:ext>
            </a:extLst>
          </a:blip>
          <a:srcRect l="8781" t="18014" r="8562" b="16770"/>
          <a:stretch/>
        </p:blipFill>
        <p:spPr>
          <a:xfrm>
            <a:off x="10360240" y="694207"/>
            <a:ext cx="1097870" cy="432680"/>
          </a:xfrm>
          <a:prstGeom prst="rect">
            <a:avLst/>
          </a:prstGeom>
          <a:noFill/>
          <a:effectLst>
            <a:outerShdw blurRad="1270000" dist="50800" dir="5400000" algn="ctr" rotWithShape="0">
              <a:srgbClr val="000000">
                <a:alpha val="0"/>
              </a:srgbClr>
            </a:outerShdw>
          </a:effectLst>
        </p:spPr>
      </p:pic>
      <p:sp>
        <p:nvSpPr>
          <p:cNvPr id="2" name="テキスト ボックス 1">
            <a:extLst>
              <a:ext uri="{FF2B5EF4-FFF2-40B4-BE49-F238E27FC236}">
                <a16:creationId xmlns:a16="http://schemas.microsoft.com/office/drawing/2014/main" id="{D824F264-068B-4205-A5C3-60579D3D7AF8}"/>
              </a:ext>
            </a:extLst>
          </p:cNvPr>
          <p:cNvSpPr txBox="1"/>
          <p:nvPr/>
        </p:nvSpPr>
        <p:spPr>
          <a:xfrm>
            <a:off x="186099" y="123848"/>
            <a:ext cx="4490622" cy="461665"/>
          </a:xfrm>
          <a:prstGeom prst="rect">
            <a:avLst/>
          </a:prstGeom>
          <a:noFill/>
          <a:effectLst>
            <a:outerShdw blurRad="50800" dist="38100" dir="5400000" algn="t" rotWithShape="0">
              <a:prstClr val="black">
                <a:alpha val="40000"/>
              </a:prstClr>
            </a:outerShdw>
          </a:effectLst>
        </p:spPr>
        <p:txBody>
          <a:bodyPr wrap="square" rtlCol="0">
            <a:spAutoFit/>
          </a:bodyPr>
          <a:lstStyle/>
          <a:p>
            <a:r>
              <a:rPr kumimoji="1" lang="ja-JP" altLang="en-US" sz="2400" b="1" dirty="0">
                <a:solidFill>
                  <a:schemeClr val="tx1">
                    <a:lumMod val="95000"/>
                  </a:schemeClr>
                </a:solidFill>
                <a:latin typeface="ＭＳ Ｐゴシック" panose="020B0600070205080204" pitchFamily="50" charset="-128"/>
                <a:ea typeface="ＭＳ Ｐゴシック" panose="020B0600070205080204" pitchFamily="50" charset="-128"/>
              </a:rPr>
              <a:t>ベンチャーキャピタル</a:t>
            </a:r>
            <a:r>
              <a:rPr kumimoji="1" lang="en-US" altLang="ja-JP" sz="2400" b="1" dirty="0">
                <a:solidFill>
                  <a:schemeClr val="tx1">
                    <a:lumMod val="95000"/>
                  </a:schemeClr>
                </a:solidFill>
                <a:latin typeface="ＭＳ Ｐゴシック" panose="020B0600070205080204" pitchFamily="50" charset="-128"/>
                <a:ea typeface="ＭＳ Ｐゴシック" panose="020B0600070205080204" pitchFamily="50" charset="-128"/>
              </a:rPr>
              <a:t>[VC]</a:t>
            </a:r>
            <a:r>
              <a:rPr kumimoji="1" lang="ja-JP" altLang="en-US" sz="2400" b="1" dirty="0">
                <a:solidFill>
                  <a:schemeClr val="tx1">
                    <a:lumMod val="95000"/>
                  </a:schemeClr>
                </a:solidFill>
                <a:latin typeface="ＭＳ Ｐゴシック" panose="020B0600070205080204" pitchFamily="50" charset="-128"/>
                <a:ea typeface="ＭＳ Ｐゴシック" panose="020B0600070205080204" pitchFamily="50" charset="-128"/>
              </a:rPr>
              <a:t> とは</a:t>
            </a:r>
            <a:endParaRPr kumimoji="1" lang="en-US" altLang="ja-JP" sz="2400" b="1" dirty="0">
              <a:solidFill>
                <a:schemeClr val="tx1">
                  <a:lumMod val="95000"/>
                </a:schemeClr>
              </a:solidFill>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0256C668-A171-4582-8BEB-06BE6061EB5C}"/>
              </a:ext>
            </a:extLst>
          </p:cNvPr>
          <p:cNvSpPr txBox="1"/>
          <p:nvPr/>
        </p:nvSpPr>
        <p:spPr>
          <a:xfrm>
            <a:off x="995778" y="4006866"/>
            <a:ext cx="10200442" cy="1892826"/>
          </a:xfrm>
          <a:prstGeom prst="rect">
            <a:avLst/>
          </a:prstGeom>
          <a:noFill/>
          <a:ln w="28575">
            <a:solidFill>
              <a:schemeClr val="accent2">
                <a:lumMod val="50000"/>
              </a:schemeClr>
            </a:solidFill>
            <a:prstDash val="dashDot"/>
          </a:ln>
        </p:spPr>
        <p:txBody>
          <a:bodyPr wrap="square" rtlCol="0">
            <a:spAutoFit/>
          </a:bodyPr>
          <a:lstStyle/>
          <a:p>
            <a:r>
              <a:rPr lang="ja-JP" altLang="en-US" dirty="0">
                <a:solidFill>
                  <a:schemeClr val="bg1"/>
                </a:solidFill>
              </a:rPr>
              <a:t>未上場時に投資を行って、投資先企業の</a:t>
            </a:r>
            <a:r>
              <a:rPr lang="ja-JP" altLang="en-US" dirty="0">
                <a:solidFill>
                  <a:srgbClr val="C00000"/>
                </a:solidFill>
              </a:rPr>
              <a:t>企業価値が向上</a:t>
            </a:r>
            <a:r>
              <a:rPr lang="ja-JP" altLang="en-US" dirty="0">
                <a:solidFill>
                  <a:schemeClr val="bg1"/>
                </a:solidFill>
              </a:rPr>
              <a:t>したり</a:t>
            </a:r>
            <a:r>
              <a:rPr lang="ja-JP" altLang="en-US" dirty="0">
                <a:solidFill>
                  <a:srgbClr val="C00000"/>
                </a:solidFill>
              </a:rPr>
              <a:t>上場した後</a:t>
            </a:r>
            <a:r>
              <a:rPr lang="ja-JP" altLang="en-US" dirty="0">
                <a:solidFill>
                  <a:schemeClr val="bg1"/>
                </a:solidFill>
              </a:rPr>
              <a:t>、株式を売却し、</a:t>
            </a:r>
            <a:br>
              <a:rPr lang="ja-JP" altLang="en-US" dirty="0">
                <a:solidFill>
                  <a:schemeClr val="bg1"/>
                </a:solidFill>
              </a:rPr>
            </a:br>
            <a:r>
              <a:rPr lang="ja-JP" altLang="en-US" b="1" dirty="0">
                <a:solidFill>
                  <a:schemeClr val="bg1"/>
                </a:solidFill>
                <a:highlight>
                  <a:srgbClr val="FFFFCC"/>
                </a:highlight>
              </a:rPr>
              <a:t>キャピタルゲイン</a:t>
            </a:r>
            <a:r>
              <a:rPr lang="ja-JP" altLang="en-US" dirty="0">
                <a:solidFill>
                  <a:schemeClr val="bg1"/>
                </a:solidFill>
              </a:rPr>
              <a:t>（当初の投資額と保有している株式の売却額との差額）を</a:t>
            </a:r>
            <a:r>
              <a:rPr lang="ja-JP" altLang="en-US" dirty="0">
                <a:solidFill>
                  <a:schemeClr val="bg1"/>
                </a:solidFill>
                <a:highlight>
                  <a:srgbClr val="FFFFCC"/>
                </a:highlight>
              </a:rPr>
              <a:t>得ることが目的</a:t>
            </a:r>
            <a:endParaRPr lang="en-US" altLang="ja-JP" dirty="0">
              <a:solidFill>
                <a:schemeClr val="bg1"/>
              </a:solidFill>
              <a:highlight>
                <a:srgbClr val="FFFFCC"/>
              </a:highlight>
            </a:endParaRPr>
          </a:p>
          <a:p>
            <a:endParaRPr lang="en-US" altLang="ja-JP" dirty="0">
              <a:solidFill>
                <a:schemeClr val="bg1"/>
              </a:solidFill>
            </a:endParaRPr>
          </a:p>
          <a:p>
            <a:br>
              <a:rPr lang="ja-JP" altLang="en-US" dirty="0">
                <a:solidFill>
                  <a:schemeClr val="bg1"/>
                </a:solidFill>
              </a:rPr>
            </a:br>
            <a:r>
              <a:rPr lang="ja-JP" altLang="en-US" dirty="0">
                <a:solidFill>
                  <a:schemeClr val="bg1"/>
                </a:solidFill>
              </a:rPr>
              <a:t>　　　 ベンチャーキャピタルは未上場企業に資金を投下するだけではありません。</a:t>
            </a:r>
            <a:endParaRPr lang="en-US" altLang="ja-JP" dirty="0">
              <a:solidFill>
                <a:schemeClr val="bg1"/>
              </a:solidFill>
            </a:endParaRPr>
          </a:p>
          <a:p>
            <a:br>
              <a:rPr lang="ja-JP" altLang="en-US" sz="900" dirty="0">
                <a:solidFill>
                  <a:schemeClr val="bg1"/>
                </a:solidFill>
              </a:rPr>
            </a:br>
            <a:r>
              <a:rPr lang="ja-JP" altLang="en-US" dirty="0">
                <a:solidFill>
                  <a:schemeClr val="bg1"/>
                </a:solidFill>
              </a:rPr>
              <a:t>資金投下と同時に</a:t>
            </a:r>
            <a:r>
              <a:rPr lang="ja-JP" altLang="en-US" b="1" dirty="0">
                <a:solidFill>
                  <a:schemeClr val="bg1"/>
                </a:solidFill>
                <a:highlight>
                  <a:srgbClr val="9FE1AF"/>
                </a:highlight>
              </a:rPr>
              <a:t>ハンズオン</a:t>
            </a:r>
            <a:r>
              <a:rPr lang="ja-JP" altLang="en-US" dirty="0">
                <a:solidFill>
                  <a:schemeClr val="bg1"/>
                </a:solidFill>
              </a:rPr>
              <a:t>と呼ばれる</a:t>
            </a:r>
            <a:r>
              <a:rPr lang="ja-JP" altLang="en-US" dirty="0">
                <a:solidFill>
                  <a:schemeClr val="accent3"/>
                </a:solidFill>
              </a:rPr>
              <a:t>経営支援</a:t>
            </a:r>
            <a:r>
              <a:rPr lang="ja-JP" altLang="en-US" dirty="0">
                <a:solidFill>
                  <a:schemeClr val="bg1"/>
                </a:solidFill>
              </a:rPr>
              <a:t>を行うことで</a:t>
            </a:r>
            <a:r>
              <a:rPr lang="ja-JP" altLang="en-US" u="sng" dirty="0">
                <a:solidFill>
                  <a:schemeClr val="bg1"/>
                </a:solidFill>
              </a:rPr>
              <a:t>企業の価値をより高める支援</a:t>
            </a:r>
            <a:r>
              <a:rPr lang="ja-JP" altLang="en-US" dirty="0">
                <a:solidFill>
                  <a:schemeClr val="bg1"/>
                </a:solidFill>
              </a:rPr>
              <a:t>を行います</a:t>
            </a:r>
            <a:endParaRPr kumimoji="1" lang="ja-JP" altLang="en-US" dirty="0">
              <a:solidFill>
                <a:schemeClr val="bg1"/>
              </a:solidFill>
            </a:endParaRPr>
          </a:p>
        </p:txBody>
      </p:sp>
      <p:sp>
        <p:nvSpPr>
          <p:cNvPr id="8" name="四角形: 角を丸くする 7">
            <a:extLst>
              <a:ext uri="{FF2B5EF4-FFF2-40B4-BE49-F238E27FC236}">
                <a16:creationId xmlns:a16="http://schemas.microsoft.com/office/drawing/2014/main" id="{CFB3CA03-DF0C-423B-B77A-3B765AD02CE5}"/>
              </a:ext>
            </a:extLst>
          </p:cNvPr>
          <p:cNvSpPr/>
          <p:nvPr/>
        </p:nvSpPr>
        <p:spPr>
          <a:xfrm>
            <a:off x="2074491" y="2935477"/>
            <a:ext cx="7838984" cy="818955"/>
          </a:xfrm>
          <a:prstGeom prst="roundRect">
            <a:avLst/>
          </a:prstGeom>
          <a:ln>
            <a:solidFill>
              <a:schemeClr val="accent1">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C80F99C-17C9-4069-B8D7-4DCDFF962EF7}"/>
              </a:ext>
            </a:extLst>
          </p:cNvPr>
          <p:cNvSpPr txBox="1"/>
          <p:nvPr/>
        </p:nvSpPr>
        <p:spPr>
          <a:xfrm>
            <a:off x="2479906" y="3052566"/>
            <a:ext cx="7421732" cy="584775"/>
          </a:xfrm>
          <a:prstGeom prst="rect">
            <a:avLst/>
          </a:prstGeom>
          <a:noFill/>
        </p:spPr>
        <p:txBody>
          <a:bodyPr wrap="square" rtlCol="0">
            <a:spAutoFit/>
          </a:bodyPr>
          <a:lstStyle/>
          <a:p>
            <a:r>
              <a:rPr lang="ja-JP" altLang="en-US" sz="1600" dirty="0">
                <a:solidFill>
                  <a:schemeClr val="bg1"/>
                </a:solidFill>
              </a:rPr>
              <a:t>起業して間もない・手元の資金が心もとない企業にとって、</a:t>
            </a:r>
            <a:br>
              <a:rPr lang="ja-JP" altLang="en-US" sz="1600" dirty="0">
                <a:solidFill>
                  <a:schemeClr val="bg1"/>
                </a:solidFill>
              </a:rPr>
            </a:br>
            <a:r>
              <a:rPr lang="ja-JP" altLang="en-US" sz="1600" dirty="0">
                <a:solidFill>
                  <a:schemeClr val="bg1"/>
                </a:solidFill>
              </a:rPr>
              <a:t>資金を得るための手段のひとつとして</a:t>
            </a:r>
            <a:r>
              <a:rPr lang="ja-JP" altLang="en-US" sz="1600" b="1" dirty="0">
                <a:solidFill>
                  <a:schemeClr val="bg1"/>
                </a:solidFill>
              </a:rPr>
              <a:t>「ベンチャーキャピタル」</a:t>
            </a:r>
            <a:r>
              <a:rPr lang="ja-JP" altLang="en-US" sz="1600" dirty="0">
                <a:solidFill>
                  <a:schemeClr val="bg1"/>
                </a:solidFill>
              </a:rPr>
              <a:t>は頼もしい存在です</a:t>
            </a:r>
            <a:endParaRPr kumimoji="1" lang="ja-JP" altLang="en-US" sz="1600" dirty="0">
              <a:solidFill>
                <a:schemeClr val="bg1"/>
              </a:solidFill>
            </a:endParaRPr>
          </a:p>
        </p:txBody>
      </p:sp>
      <p:pic>
        <p:nvPicPr>
          <p:cNvPr id="1028" name="Picture 4" descr="美しい花の画像: トップ100ビル イラスト シルエット">
            <a:extLst>
              <a:ext uri="{FF2B5EF4-FFF2-40B4-BE49-F238E27FC236}">
                <a16:creationId xmlns:a16="http://schemas.microsoft.com/office/drawing/2014/main" id="{4C17E777-98E3-4597-B479-DBD3707F3D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456" t="7010" r="14010" b="7766"/>
          <a:stretch/>
        </p:blipFill>
        <p:spPr bwMode="auto">
          <a:xfrm>
            <a:off x="953648" y="910014"/>
            <a:ext cx="914400" cy="1074360"/>
          </a:xfrm>
          <a:prstGeom prst="rect">
            <a:avLst/>
          </a:prstGeom>
          <a:noFill/>
          <a:extLst>
            <a:ext uri="{909E8E84-426E-40DD-AFC4-6F175D3DCCD1}">
              <a14:hiddenFill xmlns:a14="http://schemas.microsoft.com/office/drawing/2010/main">
                <a:solidFill>
                  <a:srgbClr val="FFFFFF"/>
                </a:solidFill>
              </a14:hiddenFill>
            </a:ext>
          </a:extLst>
        </p:spPr>
      </p:pic>
      <p:sp>
        <p:nvSpPr>
          <p:cNvPr id="10" name="吹き出し: 角を丸めた四角形 9">
            <a:extLst>
              <a:ext uri="{FF2B5EF4-FFF2-40B4-BE49-F238E27FC236}">
                <a16:creationId xmlns:a16="http://schemas.microsoft.com/office/drawing/2014/main" id="{2D859618-C322-4B30-9DDF-CD6BC4DC27AE}"/>
              </a:ext>
            </a:extLst>
          </p:cNvPr>
          <p:cNvSpPr/>
          <p:nvPr/>
        </p:nvSpPr>
        <p:spPr>
          <a:xfrm>
            <a:off x="2172146" y="1111479"/>
            <a:ext cx="7741329" cy="721300"/>
          </a:xfrm>
          <a:prstGeom prst="wedgeRoundRectCallout">
            <a:avLst>
              <a:gd name="adj1" fmla="val -55469"/>
              <a:gd name="adj2" fmla="val -20025"/>
              <a:gd name="adj3" fmla="val 16667"/>
            </a:avLst>
          </a:prstGeom>
          <a:solidFill>
            <a:schemeClr val="accent1">
              <a:lumMod val="20000"/>
              <a:lumOff val="8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800" dirty="0">
              <a:solidFill>
                <a:schemeClr val="bg1"/>
              </a:solidFill>
            </a:endParaRPr>
          </a:p>
          <a:p>
            <a:pPr algn="ctr"/>
            <a:r>
              <a:rPr lang="ja-JP" altLang="en-US" sz="1800" dirty="0">
                <a:solidFill>
                  <a:schemeClr val="bg1"/>
                </a:solidFill>
              </a:rPr>
              <a:t>スタートアップ企業など、</a:t>
            </a:r>
            <a:r>
              <a:rPr lang="ja-JP" altLang="en-US" sz="1800" dirty="0">
                <a:solidFill>
                  <a:srgbClr val="FF9900"/>
                </a:solidFill>
                <a:effectLst/>
              </a:rPr>
              <a:t>高い成長が期待される未上場企業</a:t>
            </a:r>
            <a:r>
              <a:rPr lang="ja-JP" altLang="en-US" sz="1800" dirty="0">
                <a:solidFill>
                  <a:schemeClr val="bg1"/>
                </a:solidFill>
                <a:effectLst/>
              </a:rPr>
              <a:t>に対して</a:t>
            </a:r>
            <a:endParaRPr lang="en-US" altLang="ja-JP" sz="1800" dirty="0">
              <a:solidFill>
                <a:schemeClr val="bg1"/>
              </a:solidFill>
              <a:effectLst/>
            </a:endParaRPr>
          </a:p>
          <a:p>
            <a:pPr algn="ctr"/>
            <a:r>
              <a:rPr lang="ja-JP" altLang="en-US" sz="1800" dirty="0">
                <a:solidFill>
                  <a:schemeClr val="bg1"/>
                </a:solidFill>
                <a:effectLst/>
              </a:rPr>
              <a:t>出資を行う投資会社</a:t>
            </a:r>
            <a:r>
              <a:rPr lang="ja-JP" altLang="en-US" sz="1800" dirty="0">
                <a:solidFill>
                  <a:schemeClr val="bg1"/>
                </a:solidFill>
              </a:rPr>
              <a:t>のことを指します。</a:t>
            </a:r>
            <a:br>
              <a:rPr lang="ja-JP" altLang="en-US" sz="1800" dirty="0">
                <a:solidFill>
                  <a:schemeClr val="bg1"/>
                </a:solidFill>
              </a:rPr>
            </a:br>
            <a:endParaRPr kumimoji="1" lang="ja-JP" altLang="en-US" dirty="0"/>
          </a:p>
        </p:txBody>
      </p:sp>
      <p:pic>
        <p:nvPicPr>
          <p:cNvPr id="15" name="グラフィックス 14" descr="線矢印: 直線">
            <a:extLst>
              <a:ext uri="{FF2B5EF4-FFF2-40B4-BE49-F238E27FC236}">
                <a16:creationId xmlns:a16="http://schemas.microsoft.com/office/drawing/2014/main" id="{C5F0BF02-7003-41FB-AB95-16B17E0352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5628443" y="1984374"/>
            <a:ext cx="778275" cy="778275"/>
          </a:xfrm>
          <a:prstGeom prst="rect">
            <a:avLst/>
          </a:prstGeom>
          <a:effectLst>
            <a:outerShdw blurRad="50800" dist="38100" dir="16200000" rotWithShape="0">
              <a:prstClr val="black">
                <a:alpha val="40000"/>
              </a:prstClr>
            </a:outerShdw>
          </a:effectLst>
        </p:spPr>
      </p:pic>
      <p:pic>
        <p:nvPicPr>
          <p:cNvPr id="17" name="グラフィックス 16" descr="教師">
            <a:extLst>
              <a:ext uri="{FF2B5EF4-FFF2-40B4-BE49-F238E27FC236}">
                <a16:creationId xmlns:a16="http://schemas.microsoft.com/office/drawing/2014/main" id="{B37BD547-9856-4D1A-8359-50CFC3E7F6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6800" y="4997713"/>
            <a:ext cx="477915" cy="524198"/>
          </a:xfrm>
          <a:prstGeom prst="rect">
            <a:avLst/>
          </a:prstGeom>
        </p:spPr>
      </p:pic>
      <p:pic>
        <p:nvPicPr>
          <p:cNvPr id="4" name="オーディオ 3">
            <a:hlinkClick r:id="" action="ppaction://media"/>
            <a:extLst>
              <a:ext uri="{FF2B5EF4-FFF2-40B4-BE49-F238E27FC236}">
                <a16:creationId xmlns:a16="http://schemas.microsoft.com/office/drawing/2014/main" id="{372FDFC8-3DCE-4BE7-B176-E14961FD774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899300990"/>
      </p:ext>
    </p:extLst>
  </p:cSld>
  <p:clrMapOvr>
    <a:masterClrMapping/>
  </p:clrMapOvr>
  <p:transition spd="slow" advTm="1168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8DA525D-0996-4975-BA7D-31DEA8CACDA2}"/>
              </a:ext>
            </a:extLst>
          </p:cNvPr>
          <p:cNvSpPr/>
          <p:nvPr/>
        </p:nvSpPr>
        <p:spPr>
          <a:xfrm>
            <a:off x="649549" y="637959"/>
            <a:ext cx="10892901" cy="5509808"/>
          </a:xfrm>
          <a:prstGeom prst="rect">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7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図 8">
            <a:extLst>
              <a:ext uri="{FF2B5EF4-FFF2-40B4-BE49-F238E27FC236}">
                <a16:creationId xmlns:a16="http://schemas.microsoft.com/office/drawing/2014/main" id="{B2803E9E-88DB-4052-BFAB-5E701A406185}"/>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CrisscrossEtching trans="100000"/>
                    </a14:imgEffect>
                    <a14:imgEffect>
                      <a14:sharpenSoften amount="50000"/>
                    </a14:imgEffect>
                    <a14:imgEffect>
                      <a14:saturation sat="101000"/>
                    </a14:imgEffect>
                  </a14:imgLayer>
                </a14:imgProps>
              </a:ext>
              <a:ext uri="{28A0092B-C50C-407E-A947-70E740481C1C}">
                <a14:useLocalDpi xmlns:a14="http://schemas.microsoft.com/office/drawing/2010/main" val="0"/>
              </a:ext>
            </a:extLst>
          </a:blip>
          <a:srcRect l="8781" t="18014" r="8562" b="16770"/>
          <a:stretch/>
        </p:blipFill>
        <p:spPr>
          <a:xfrm>
            <a:off x="10360240" y="694207"/>
            <a:ext cx="1097870" cy="432680"/>
          </a:xfrm>
          <a:prstGeom prst="rect">
            <a:avLst/>
          </a:prstGeom>
          <a:noFill/>
          <a:effectLst>
            <a:outerShdw blurRad="1270000" dist="50800" dir="5400000" algn="ctr" rotWithShape="0">
              <a:srgbClr val="000000">
                <a:alpha val="0"/>
              </a:srgbClr>
            </a:outerShdw>
          </a:effectLst>
        </p:spPr>
      </p:pic>
      <p:sp>
        <p:nvSpPr>
          <p:cNvPr id="2" name="テキスト ボックス 1">
            <a:extLst>
              <a:ext uri="{FF2B5EF4-FFF2-40B4-BE49-F238E27FC236}">
                <a16:creationId xmlns:a16="http://schemas.microsoft.com/office/drawing/2014/main" id="{D824F264-068B-4205-A5C3-60579D3D7AF8}"/>
              </a:ext>
            </a:extLst>
          </p:cNvPr>
          <p:cNvSpPr txBox="1"/>
          <p:nvPr/>
        </p:nvSpPr>
        <p:spPr>
          <a:xfrm>
            <a:off x="186099" y="123848"/>
            <a:ext cx="5708674" cy="461665"/>
          </a:xfrm>
          <a:prstGeom prst="rect">
            <a:avLst/>
          </a:prstGeom>
          <a:noFill/>
          <a:effectLst>
            <a:outerShdw blurRad="50800" dist="38100" dir="5400000" algn="t" rotWithShape="0">
              <a:prstClr val="black">
                <a:alpha val="40000"/>
              </a:prstClr>
            </a:outerShdw>
          </a:effectLst>
        </p:spPr>
        <p:txBody>
          <a:bodyPr wrap="square" rtlCol="0">
            <a:spAutoFit/>
          </a:bodyPr>
          <a:lstStyle/>
          <a:p>
            <a:r>
              <a:rPr kumimoji="1" lang="ja-JP" altLang="en-US" sz="2400" b="1" dirty="0">
                <a:solidFill>
                  <a:schemeClr val="tx1">
                    <a:lumMod val="95000"/>
                  </a:schemeClr>
                </a:solidFill>
                <a:latin typeface="ＭＳ Ｐゴシック" panose="020B0600070205080204" pitchFamily="50" charset="-128"/>
                <a:ea typeface="ＭＳ Ｐゴシック" panose="020B0600070205080204" pitchFamily="50" charset="-128"/>
              </a:rPr>
              <a:t>ベンチャーキャピタルの種類について</a:t>
            </a:r>
            <a:endParaRPr kumimoji="1" lang="en-US" altLang="ja-JP" sz="2400" b="1" dirty="0">
              <a:solidFill>
                <a:schemeClr val="tx1">
                  <a:lumMod val="95000"/>
                </a:schemeClr>
              </a:solidFill>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3E3259F7-51B8-43D5-B678-584E10ECD179}"/>
              </a:ext>
            </a:extLst>
          </p:cNvPr>
          <p:cNvSpPr txBox="1"/>
          <p:nvPr/>
        </p:nvSpPr>
        <p:spPr>
          <a:xfrm>
            <a:off x="6382718" y="4995990"/>
            <a:ext cx="4954066" cy="1077218"/>
          </a:xfrm>
          <a:prstGeom prst="rect">
            <a:avLst/>
          </a:prstGeom>
          <a:noFill/>
          <a:ln w="19050">
            <a:solidFill>
              <a:schemeClr val="accent2">
                <a:lumMod val="50000"/>
              </a:schemeClr>
            </a:solidFill>
            <a:prstDash val="dashDot"/>
          </a:ln>
        </p:spPr>
        <p:txBody>
          <a:bodyPr wrap="square">
            <a:spAutoFit/>
          </a:bodyPr>
          <a:lstStyle/>
          <a:p>
            <a:r>
              <a:rPr lang="ja-JP" altLang="en-US" sz="1600" dirty="0">
                <a:solidFill>
                  <a:schemeClr val="bg1"/>
                </a:solidFill>
              </a:rPr>
              <a:t>　　　　　</a:t>
            </a:r>
            <a:r>
              <a:rPr lang="ja-JP" altLang="en-US" sz="1600" dirty="0">
                <a:solidFill>
                  <a:schemeClr val="bg1"/>
                </a:solidFill>
                <a:highlight>
                  <a:srgbClr val="FFFFCC"/>
                </a:highlight>
              </a:rPr>
              <a:t>投資する資金の調達方法は大きく</a:t>
            </a:r>
            <a:r>
              <a:rPr lang="en-US" altLang="ja-JP" sz="1600" dirty="0">
                <a:solidFill>
                  <a:schemeClr val="bg1"/>
                </a:solidFill>
                <a:highlight>
                  <a:srgbClr val="FFFFCC"/>
                </a:highlight>
              </a:rPr>
              <a:t>2</a:t>
            </a:r>
            <a:r>
              <a:rPr lang="ja-JP" altLang="en-US" sz="1600" dirty="0">
                <a:solidFill>
                  <a:schemeClr val="bg1"/>
                </a:solidFill>
                <a:highlight>
                  <a:srgbClr val="FFFFCC"/>
                </a:highlight>
              </a:rPr>
              <a:t>つ</a:t>
            </a:r>
            <a:br>
              <a:rPr lang="ja-JP" altLang="en-US" sz="1600" dirty="0">
                <a:solidFill>
                  <a:schemeClr val="bg1"/>
                </a:solidFill>
                <a:highlight>
                  <a:srgbClr val="FFFFCC"/>
                </a:highlight>
              </a:rPr>
            </a:br>
            <a:r>
              <a:rPr lang="ja-JP" altLang="en-US" sz="1600" b="1" dirty="0">
                <a:solidFill>
                  <a:schemeClr val="bg1"/>
                </a:solidFill>
              </a:rPr>
              <a:t>①</a:t>
            </a:r>
            <a:r>
              <a:rPr lang="ja-JP" altLang="en-US" sz="1600" dirty="0">
                <a:solidFill>
                  <a:schemeClr val="bg1"/>
                </a:solidFill>
              </a:rPr>
              <a:t>自己資金を活用するパターン</a:t>
            </a:r>
            <a:br>
              <a:rPr lang="ja-JP" altLang="en-US" sz="1600" dirty="0">
                <a:solidFill>
                  <a:schemeClr val="bg1"/>
                </a:solidFill>
              </a:rPr>
            </a:br>
            <a:r>
              <a:rPr lang="ja-JP" altLang="en-US" sz="1600" b="1" dirty="0">
                <a:solidFill>
                  <a:schemeClr val="bg1"/>
                </a:solidFill>
              </a:rPr>
              <a:t>②</a:t>
            </a:r>
            <a:r>
              <a:rPr lang="ja-JP" altLang="en-US" sz="1600" dirty="0">
                <a:solidFill>
                  <a:schemeClr val="bg1"/>
                </a:solidFill>
              </a:rPr>
              <a:t>投資ファンド（投資事業組合）を設立して、投資家から</a:t>
            </a:r>
            <a:endParaRPr lang="en-US" altLang="ja-JP" sz="1600" dirty="0">
              <a:solidFill>
                <a:schemeClr val="bg1"/>
              </a:solidFill>
            </a:endParaRPr>
          </a:p>
          <a:p>
            <a:r>
              <a:rPr lang="ja-JP" altLang="en-US" sz="1600" dirty="0">
                <a:solidFill>
                  <a:schemeClr val="bg1"/>
                </a:solidFill>
              </a:rPr>
              <a:t>　 資金を集めて投資するパターン</a:t>
            </a:r>
          </a:p>
        </p:txBody>
      </p:sp>
      <p:sp>
        <p:nvSpPr>
          <p:cNvPr id="4" name="フローチャート: 結合子 3">
            <a:extLst>
              <a:ext uri="{FF2B5EF4-FFF2-40B4-BE49-F238E27FC236}">
                <a16:creationId xmlns:a16="http://schemas.microsoft.com/office/drawing/2014/main" id="{63F72649-718C-4C4F-BDC1-330144CE6CF0}"/>
              </a:ext>
            </a:extLst>
          </p:cNvPr>
          <p:cNvSpPr/>
          <p:nvPr/>
        </p:nvSpPr>
        <p:spPr>
          <a:xfrm>
            <a:off x="975806" y="875826"/>
            <a:ext cx="1988598" cy="1521935"/>
          </a:xfrm>
          <a:prstGeom prst="flowChartConnector">
            <a:avLst/>
          </a:prstGeom>
          <a:ln>
            <a:solidFill>
              <a:schemeClr val="accent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金融系</a:t>
            </a:r>
            <a:endParaRPr kumimoji="1" lang="en-US" altLang="ja-JP" sz="2000" dirty="0"/>
          </a:p>
          <a:p>
            <a:pPr algn="ctr"/>
            <a:r>
              <a:rPr kumimoji="1" lang="en-US" altLang="ja-JP" sz="2000" dirty="0"/>
              <a:t>VC</a:t>
            </a:r>
            <a:endParaRPr kumimoji="1" lang="ja-JP" altLang="en-US" sz="2000" dirty="0"/>
          </a:p>
        </p:txBody>
      </p:sp>
      <p:sp>
        <p:nvSpPr>
          <p:cNvPr id="10" name="フローチャート: 結合子 9">
            <a:extLst>
              <a:ext uri="{FF2B5EF4-FFF2-40B4-BE49-F238E27FC236}">
                <a16:creationId xmlns:a16="http://schemas.microsoft.com/office/drawing/2014/main" id="{FF7688C7-7997-45B0-8679-18B8193AAFE2}"/>
              </a:ext>
            </a:extLst>
          </p:cNvPr>
          <p:cNvSpPr/>
          <p:nvPr/>
        </p:nvSpPr>
        <p:spPr>
          <a:xfrm>
            <a:off x="995617" y="2576963"/>
            <a:ext cx="1988598" cy="1521935"/>
          </a:xfrm>
          <a:prstGeom prst="flowChartConnector">
            <a:avLst/>
          </a:prstGeom>
          <a:ln>
            <a:solidFill>
              <a:schemeClr val="accent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コーポレート</a:t>
            </a:r>
            <a:r>
              <a:rPr kumimoji="1" lang="en-US" altLang="ja-JP" dirty="0"/>
              <a:t>VC</a:t>
            </a:r>
            <a:endParaRPr kumimoji="1" lang="ja-JP" altLang="en-US" dirty="0"/>
          </a:p>
        </p:txBody>
      </p:sp>
      <p:sp>
        <p:nvSpPr>
          <p:cNvPr id="11" name="フローチャート: 結合子 10">
            <a:extLst>
              <a:ext uri="{FF2B5EF4-FFF2-40B4-BE49-F238E27FC236}">
                <a16:creationId xmlns:a16="http://schemas.microsoft.com/office/drawing/2014/main" id="{A0B62E52-283D-4799-B38B-E2DBEB66C7FF}"/>
              </a:ext>
            </a:extLst>
          </p:cNvPr>
          <p:cNvSpPr/>
          <p:nvPr/>
        </p:nvSpPr>
        <p:spPr>
          <a:xfrm>
            <a:off x="995617" y="4278100"/>
            <a:ext cx="1988598" cy="1521935"/>
          </a:xfrm>
          <a:prstGeom prst="flowChartConnector">
            <a:avLst/>
          </a:prstGeom>
          <a:ln>
            <a:solidFill>
              <a:schemeClr val="accent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独立系</a:t>
            </a:r>
            <a:endParaRPr kumimoji="1" lang="en-US" altLang="ja-JP" sz="2000" dirty="0"/>
          </a:p>
          <a:p>
            <a:pPr algn="ctr"/>
            <a:r>
              <a:rPr kumimoji="1" lang="en-US" altLang="ja-JP" sz="2000" dirty="0"/>
              <a:t>VC</a:t>
            </a:r>
            <a:endParaRPr kumimoji="1" lang="ja-JP" altLang="en-US" sz="2000" dirty="0"/>
          </a:p>
        </p:txBody>
      </p:sp>
      <p:sp>
        <p:nvSpPr>
          <p:cNvPr id="12" name="フローチャート: 結合子 11">
            <a:extLst>
              <a:ext uri="{FF2B5EF4-FFF2-40B4-BE49-F238E27FC236}">
                <a16:creationId xmlns:a16="http://schemas.microsoft.com/office/drawing/2014/main" id="{36E119D3-9995-44BF-BA1B-0B26BC804BD7}"/>
              </a:ext>
            </a:extLst>
          </p:cNvPr>
          <p:cNvSpPr/>
          <p:nvPr/>
        </p:nvSpPr>
        <p:spPr>
          <a:xfrm>
            <a:off x="5968754" y="875826"/>
            <a:ext cx="1988598" cy="1521935"/>
          </a:xfrm>
          <a:prstGeom prst="flowChartConnector">
            <a:avLst/>
          </a:prstGeom>
          <a:solidFill>
            <a:schemeClr val="tx2">
              <a:lumMod val="90000"/>
            </a:schemeClr>
          </a:solidFill>
          <a:ln>
            <a:solidFill>
              <a:schemeClr val="tx2">
                <a:lumMod val="9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2">
                    <a:lumMod val="10000"/>
                  </a:schemeClr>
                </a:solidFill>
              </a:rPr>
              <a:t>政府系</a:t>
            </a:r>
            <a:endParaRPr kumimoji="1" lang="en-US" altLang="ja-JP" sz="2000" dirty="0">
              <a:solidFill>
                <a:schemeClr val="tx2">
                  <a:lumMod val="10000"/>
                </a:schemeClr>
              </a:solidFill>
            </a:endParaRPr>
          </a:p>
          <a:p>
            <a:pPr algn="ctr"/>
            <a:r>
              <a:rPr kumimoji="1" lang="en-US" altLang="ja-JP" sz="2000" dirty="0">
                <a:solidFill>
                  <a:schemeClr val="tx2">
                    <a:lumMod val="10000"/>
                  </a:schemeClr>
                </a:solidFill>
              </a:rPr>
              <a:t>VC</a:t>
            </a:r>
            <a:endParaRPr kumimoji="1" lang="ja-JP" altLang="en-US" sz="2000" dirty="0">
              <a:solidFill>
                <a:schemeClr val="tx2">
                  <a:lumMod val="10000"/>
                </a:schemeClr>
              </a:solidFill>
            </a:endParaRPr>
          </a:p>
        </p:txBody>
      </p:sp>
      <p:sp>
        <p:nvSpPr>
          <p:cNvPr id="13" name="フローチャート: 結合子 12">
            <a:extLst>
              <a:ext uri="{FF2B5EF4-FFF2-40B4-BE49-F238E27FC236}">
                <a16:creationId xmlns:a16="http://schemas.microsoft.com/office/drawing/2014/main" id="{151C2984-2819-490C-B85D-0D3A27B78648}"/>
              </a:ext>
            </a:extLst>
          </p:cNvPr>
          <p:cNvSpPr/>
          <p:nvPr/>
        </p:nvSpPr>
        <p:spPr>
          <a:xfrm>
            <a:off x="5968754" y="2576963"/>
            <a:ext cx="1988598" cy="1521935"/>
          </a:xfrm>
          <a:prstGeom prst="flowChartConnector">
            <a:avLst/>
          </a:prstGeom>
          <a:solidFill>
            <a:schemeClr val="tx2">
              <a:lumMod val="90000"/>
            </a:schemeClr>
          </a:solidFill>
          <a:ln>
            <a:solidFill>
              <a:schemeClr val="tx2">
                <a:lumMod val="9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2">
                    <a:lumMod val="10000"/>
                  </a:schemeClr>
                </a:solidFill>
              </a:rPr>
              <a:t>大学系</a:t>
            </a:r>
            <a:endParaRPr kumimoji="1" lang="en-US" altLang="ja-JP" sz="2000" dirty="0">
              <a:solidFill>
                <a:schemeClr val="tx2">
                  <a:lumMod val="10000"/>
                </a:schemeClr>
              </a:solidFill>
            </a:endParaRPr>
          </a:p>
          <a:p>
            <a:pPr algn="ctr"/>
            <a:r>
              <a:rPr kumimoji="1" lang="en-US" altLang="ja-JP" sz="2000" dirty="0">
                <a:solidFill>
                  <a:schemeClr val="tx2">
                    <a:lumMod val="10000"/>
                  </a:schemeClr>
                </a:solidFill>
              </a:rPr>
              <a:t>VC</a:t>
            </a:r>
            <a:endParaRPr kumimoji="1" lang="ja-JP" altLang="en-US" sz="2000" dirty="0">
              <a:solidFill>
                <a:schemeClr val="tx2">
                  <a:lumMod val="10000"/>
                </a:schemeClr>
              </a:solidFill>
            </a:endParaRPr>
          </a:p>
        </p:txBody>
      </p:sp>
      <p:sp>
        <p:nvSpPr>
          <p:cNvPr id="7" name="テキスト ボックス 6">
            <a:extLst>
              <a:ext uri="{FF2B5EF4-FFF2-40B4-BE49-F238E27FC236}">
                <a16:creationId xmlns:a16="http://schemas.microsoft.com/office/drawing/2014/main" id="{13F46F5C-5B44-4B2B-9E0A-FFF68AB1A3DA}"/>
              </a:ext>
            </a:extLst>
          </p:cNvPr>
          <p:cNvSpPr txBox="1"/>
          <p:nvPr/>
        </p:nvSpPr>
        <p:spPr>
          <a:xfrm>
            <a:off x="2964404" y="1452127"/>
            <a:ext cx="2738347" cy="369332"/>
          </a:xfrm>
          <a:prstGeom prst="rect">
            <a:avLst/>
          </a:prstGeom>
          <a:noFill/>
        </p:spPr>
        <p:txBody>
          <a:bodyPr wrap="square" rtlCol="0">
            <a:spAutoFit/>
          </a:bodyPr>
          <a:lstStyle/>
          <a:p>
            <a:r>
              <a:rPr kumimoji="1" lang="ja-JP" altLang="en-US" dirty="0">
                <a:solidFill>
                  <a:schemeClr val="accent3">
                    <a:lumMod val="50000"/>
                  </a:schemeClr>
                </a:solidFill>
              </a:rPr>
              <a:t>銀行・証券会社・保険会社</a:t>
            </a:r>
          </a:p>
        </p:txBody>
      </p:sp>
      <p:sp>
        <p:nvSpPr>
          <p:cNvPr id="14" name="テキスト ボックス 13">
            <a:extLst>
              <a:ext uri="{FF2B5EF4-FFF2-40B4-BE49-F238E27FC236}">
                <a16:creationId xmlns:a16="http://schemas.microsoft.com/office/drawing/2014/main" id="{AE9F24C1-434F-46C2-819B-1D8EA5C6ADDB}"/>
              </a:ext>
            </a:extLst>
          </p:cNvPr>
          <p:cNvSpPr txBox="1"/>
          <p:nvPr/>
        </p:nvSpPr>
        <p:spPr>
          <a:xfrm>
            <a:off x="3037068" y="3014764"/>
            <a:ext cx="2593017" cy="646331"/>
          </a:xfrm>
          <a:prstGeom prst="rect">
            <a:avLst/>
          </a:prstGeom>
          <a:noFill/>
        </p:spPr>
        <p:txBody>
          <a:bodyPr wrap="square" rtlCol="0">
            <a:spAutoFit/>
          </a:bodyPr>
          <a:lstStyle/>
          <a:p>
            <a:r>
              <a:rPr kumimoji="1" lang="ja-JP" altLang="en-US" dirty="0">
                <a:solidFill>
                  <a:schemeClr val="accent3">
                    <a:lumMod val="50000"/>
                  </a:schemeClr>
                </a:solidFill>
              </a:rPr>
              <a:t>事業会社・商社</a:t>
            </a:r>
            <a:endParaRPr kumimoji="1" lang="en-US" altLang="ja-JP" dirty="0">
              <a:solidFill>
                <a:schemeClr val="accent3">
                  <a:lumMod val="50000"/>
                </a:schemeClr>
              </a:solidFill>
            </a:endParaRPr>
          </a:p>
          <a:p>
            <a:r>
              <a:rPr kumimoji="1" lang="ja-JP" altLang="en-US" dirty="0">
                <a:solidFill>
                  <a:schemeClr val="accent3">
                    <a:lumMod val="50000"/>
                  </a:schemeClr>
                </a:solidFill>
              </a:rPr>
              <a:t>通信企業等の一般企業</a:t>
            </a:r>
          </a:p>
        </p:txBody>
      </p:sp>
      <p:sp>
        <p:nvSpPr>
          <p:cNvPr id="15" name="テキスト ボックス 14">
            <a:extLst>
              <a:ext uri="{FF2B5EF4-FFF2-40B4-BE49-F238E27FC236}">
                <a16:creationId xmlns:a16="http://schemas.microsoft.com/office/drawing/2014/main" id="{FC658275-C36C-4BD2-9316-5BD52757682E}"/>
              </a:ext>
            </a:extLst>
          </p:cNvPr>
          <p:cNvSpPr txBox="1"/>
          <p:nvPr/>
        </p:nvSpPr>
        <p:spPr>
          <a:xfrm>
            <a:off x="2984215" y="4851876"/>
            <a:ext cx="2738347" cy="369332"/>
          </a:xfrm>
          <a:prstGeom prst="rect">
            <a:avLst/>
          </a:prstGeom>
          <a:noFill/>
        </p:spPr>
        <p:txBody>
          <a:bodyPr wrap="square" rtlCol="0">
            <a:spAutoFit/>
          </a:bodyPr>
          <a:lstStyle/>
          <a:p>
            <a:r>
              <a:rPr kumimoji="1" lang="ja-JP" altLang="en-US" dirty="0">
                <a:solidFill>
                  <a:schemeClr val="accent3">
                    <a:lumMod val="50000"/>
                  </a:schemeClr>
                </a:solidFill>
              </a:rPr>
              <a:t>その他</a:t>
            </a:r>
          </a:p>
        </p:txBody>
      </p:sp>
      <p:sp>
        <p:nvSpPr>
          <p:cNvPr id="16" name="テキスト ボックス 15">
            <a:extLst>
              <a:ext uri="{FF2B5EF4-FFF2-40B4-BE49-F238E27FC236}">
                <a16:creationId xmlns:a16="http://schemas.microsoft.com/office/drawing/2014/main" id="{B4B6B96E-DC2C-4829-B253-5B506D2699E5}"/>
              </a:ext>
            </a:extLst>
          </p:cNvPr>
          <p:cNvSpPr txBox="1"/>
          <p:nvPr/>
        </p:nvSpPr>
        <p:spPr>
          <a:xfrm>
            <a:off x="8010499" y="1313627"/>
            <a:ext cx="2738347" cy="646331"/>
          </a:xfrm>
          <a:prstGeom prst="rect">
            <a:avLst/>
          </a:prstGeom>
          <a:noFill/>
        </p:spPr>
        <p:txBody>
          <a:bodyPr wrap="square" rtlCol="0">
            <a:spAutoFit/>
          </a:bodyPr>
          <a:lstStyle/>
          <a:p>
            <a:r>
              <a:rPr kumimoji="1" lang="ja-JP" altLang="en-US" dirty="0">
                <a:solidFill>
                  <a:schemeClr val="tx2">
                    <a:lumMod val="10000"/>
                  </a:schemeClr>
                </a:solidFill>
              </a:rPr>
              <a:t>民間の</a:t>
            </a:r>
            <a:r>
              <a:rPr kumimoji="1" lang="en-US" altLang="ja-JP" dirty="0">
                <a:solidFill>
                  <a:schemeClr val="tx2">
                    <a:lumMod val="10000"/>
                  </a:schemeClr>
                </a:solidFill>
              </a:rPr>
              <a:t>VC</a:t>
            </a:r>
            <a:r>
              <a:rPr kumimoji="1" lang="ja-JP" altLang="en-US" dirty="0">
                <a:solidFill>
                  <a:schemeClr val="tx2">
                    <a:lumMod val="10000"/>
                  </a:schemeClr>
                </a:solidFill>
              </a:rPr>
              <a:t>とは投資基準や</a:t>
            </a:r>
            <a:endParaRPr kumimoji="1" lang="en-US" altLang="ja-JP" dirty="0">
              <a:solidFill>
                <a:schemeClr val="tx2">
                  <a:lumMod val="10000"/>
                </a:schemeClr>
              </a:solidFill>
            </a:endParaRPr>
          </a:p>
          <a:p>
            <a:r>
              <a:rPr kumimoji="1" lang="ja-JP" altLang="en-US" dirty="0">
                <a:solidFill>
                  <a:schemeClr val="tx2">
                    <a:lumMod val="10000"/>
                  </a:schemeClr>
                </a:solidFill>
              </a:rPr>
              <a:t>投資先が異なる</a:t>
            </a:r>
          </a:p>
        </p:txBody>
      </p:sp>
      <p:sp>
        <p:nvSpPr>
          <p:cNvPr id="17" name="テキスト ボックス 16">
            <a:extLst>
              <a:ext uri="{FF2B5EF4-FFF2-40B4-BE49-F238E27FC236}">
                <a16:creationId xmlns:a16="http://schemas.microsoft.com/office/drawing/2014/main" id="{BEFF53E1-833A-4B62-B7B9-FC18C9DC0384}"/>
              </a:ext>
            </a:extLst>
          </p:cNvPr>
          <p:cNvSpPr txBox="1"/>
          <p:nvPr/>
        </p:nvSpPr>
        <p:spPr>
          <a:xfrm>
            <a:off x="8010499" y="2931198"/>
            <a:ext cx="2738347" cy="923330"/>
          </a:xfrm>
          <a:prstGeom prst="rect">
            <a:avLst/>
          </a:prstGeom>
          <a:noFill/>
        </p:spPr>
        <p:txBody>
          <a:bodyPr wrap="square" rtlCol="0">
            <a:spAutoFit/>
          </a:bodyPr>
          <a:lstStyle/>
          <a:p>
            <a:r>
              <a:rPr kumimoji="1" lang="ja-JP" altLang="en-US" dirty="0">
                <a:solidFill>
                  <a:schemeClr val="tx2">
                    <a:lumMod val="10000"/>
                  </a:schemeClr>
                </a:solidFill>
              </a:rPr>
              <a:t>新産業の創出によって</a:t>
            </a:r>
            <a:endParaRPr kumimoji="1" lang="en-US" altLang="ja-JP" dirty="0">
              <a:solidFill>
                <a:schemeClr val="tx2">
                  <a:lumMod val="10000"/>
                </a:schemeClr>
              </a:solidFill>
            </a:endParaRPr>
          </a:p>
          <a:p>
            <a:r>
              <a:rPr kumimoji="1" lang="ja-JP" altLang="en-US" dirty="0">
                <a:solidFill>
                  <a:schemeClr val="tx2">
                    <a:lumMod val="10000"/>
                  </a:schemeClr>
                </a:solidFill>
              </a:rPr>
              <a:t>社会の発展に貢献する事が目的</a:t>
            </a:r>
          </a:p>
        </p:txBody>
      </p:sp>
      <p:pic>
        <p:nvPicPr>
          <p:cNvPr id="19" name="グラフィックス 18" descr="お金">
            <a:extLst>
              <a:ext uri="{FF2B5EF4-FFF2-40B4-BE49-F238E27FC236}">
                <a16:creationId xmlns:a16="http://schemas.microsoft.com/office/drawing/2014/main" id="{9CB5F643-84B1-44AF-A45B-D1E65A9F1C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966412">
            <a:off x="5832739" y="4674464"/>
            <a:ext cx="748393" cy="748393"/>
          </a:xfrm>
          <a:prstGeom prst="rect">
            <a:avLst/>
          </a:prstGeom>
        </p:spPr>
      </p:pic>
      <p:pic>
        <p:nvPicPr>
          <p:cNvPr id="3" name="オーディオ 2">
            <a:hlinkClick r:id="" action="ppaction://media"/>
            <a:extLst>
              <a:ext uri="{FF2B5EF4-FFF2-40B4-BE49-F238E27FC236}">
                <a16:creationId xmlns:a16="http://schemas.microsoft.com/office/drawing/2014/main" id="{A19D3F45-4ABA-4E8F-9B52-91B43839A6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69300258"/>
      </p:ext>
    </p:extLst>
  </p:cSld>
  <p:clrMapOvr>
    <a:masterClrMapping/>
  </p:clrMapOvr>
  <p:transition spd="slow" advTm="12604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8DA525D-0996-4975-BA7D-31DEA8CACDA2}"/>
              </a:ext>
            </a:extLst>
          </p:cNvPr>
          <p:cNvSpPr/>
          <p:nvPr/>
        </p:nvSpPr>
        <p:spPr>
          <a:xfrm>
            <a:off x="649549" y="637959"/>
            <a:ext cx="10892901" cy="5509808"/>
          </a:xfrm>
          <a:prstGeom prst="rect">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7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図 8">
            <a:extLst>
              <a:ext uri="{FF2B5EF4-FFF2-40B4-BE49-F238E27FC236}">
                <a16:creationId xmlns:a16="http://schemas.microsoft.com/office/drawing/2014/main" id="{B2803E9E-88DB-4052-BFAB-5E701A406185}"/>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CrisscrossEtching trans="100000"/>
                    </a14:imgEffect>
                    <a14:imgEffect>
                      <a14:sharpenSoften amount="50000"/>
                    </a14:imgEffect>
                    <a14:imgEffect>
                      <a14:saturation sat="101000"/>
                    </a14:imgEffect>
                  </a14:imgLayer>
                </a14:imgProps>
              </a:ext>
              <a:ext uri="{28A0092B-C50C-407E-A947-70E740481C1C}">
                <a14:useLocalDpi xmlns:a14="http://schemas.microsoft.com/office/drawing/2010/main" val="0"/>
              </a:ext>
            </a:extLst>
          </a:blip>
          <a:srcRect l="8781" t="18014" r="8562" b="16770"/>
          <a:stretch/>
        </p:blipFill>
        <p:spPr>
          <a:xfrm>
            <a:off x="10360240" y="694207"/>
            <a:ext cx="1097870" cy="432680"/>
          </a:xfrm>
          <a:prstGeom prst="rect">
            <a:avLst/>
          </a:prstGeom>
          <a:noFill/>
          <a:effectLst>
            <a:outerShdw blurRad="1270000" dist="50800" dir="5400000" algn="ctr" rotWithShape="0">
              <a:srgbClr val="000000">
                <a:alpha val="0"/>
              </a:srgbClr>
            </a:outerShdw>
          </a:effectLst>
        </p:spPr>
      </p:pic>
      <p:sp>
        <p:nvSpPr>
          <p:cNvPr id="2" name="テキスト ボックス 1">
            <a:extLst>
              <a:ext uri="{FF2B5EF4-FFF2-40B4-BE49-F238E27FC236}">
                <a16:creationId xmlns:a16="http://schemas.microsoft.com/office/drawing/2014/main" id="{D824F264-068B-4205-A5C3-60579D3D7AF8}"/>
              </a:ext>
            </a:extLst>
          </p:cNvPr>
          <p:cNvSpPr txBox="1"/>
          <p:nvPr/>
        </p:nvSpPr>
        <p:spPr>
          <a:xfrm>
            <a:off x="186099" y="123848"/>
            <a:ext cx="4490622" cy="461665"/>
          </a:xfrm>
          <a:prstGeom prst="rect">
            <a:avLst/>
          </a:prstGeom>
          <a:noFill/>
          <a:effectLst>
            <a:outerShdw blurRad="50800" dist="38100" dir="5400000" algn="t" rotWithShape="0">
              <a:prstClr val="black">
                <a:alpha val="40000"/>
              </a:prstClr>
            </a:outerShdw>
          </a:effectLst>
        </p:spPr>
        <p:txBody>
          <a:bodyPr wrap="square" rtlCol="0">
            <a:spAutoFit/>
          </a:bodyPr>
          <a:lstStyle/>
          <a:p>
            <a:r>
              <a:rPr kumimoji="1" lang="ja-JP" altLang="en-US" sz="2400" b="1" dirty="0">
                <a:solidFill>
                  <a:schemeClr val="tx1">
                    <a:lumMod val="95000"/>
                  </a:schemeClr>
                </a:solidFill>
                <a:latin typeface="ＭＳ Ｐゴシック" panose="020B0600070205080204" pitchFamily="50" charset="-128"/>
                <a:ea typeface="ＭＳ Ｐゴシック" panose="020B0600070205080204" pitchFamily="50" charset="-128"/>
              </a:rPr>
              <a:t>銀行との違い</a:t>
            </a:r>
            <a:endParaRPr kumimoji="1" lang="en-US" altLang="ja-JP" sz="2400" b="1" dirty="0">
              <a:solidFill>
                <a:schemeClr val="tx1">
                  <a:lumMod val="95000"/>
                </a:schemeClr>
              </a:solidFill>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423696EF-DE76-4CF8-A67D-2C15DACD4C3D}"/>
              </a:ext>
            </a:extLst>
          </p:cNvPr>
          <p:cNvSpPr txBox="1"/>
          <p:nvPr/>
        </p:nvSpPr>
        <p:spPr>
          <a:xfrm>
            <a:off x="1357335" y="4175527"/>
            <a:ext cx="9488051" cy="1569660"/>
          </a:xfrm>
          <a:prstGeom prst="rect">
            <a:avLst/>
          </a:prstGeom>
          <a:noFill/>
          <a:ln w="19050">
            <a:solidFill>
              <a:schemeClr val="accent3">
                <a:lumMod val="60000"/>
                <a:lumOff val="40000"/>
              </a:schemeClr>
            </a:solidFill>
            <a:prstDash val="lgDashDot"/>
          </a:ln>
        </p:spPr>
        <p:txBody>
          <a:bodyPr wrap="square" rtlCol="0">
            <a:spAutoFit/>
          </a:bodyPr>
          <a:lstStyle/>
          <a:p>
            <a:r>
              <a:rPr lang="ja-JP" altLang="en-US" sz="1600" dirty="0">
                <a:solidFill>
                  <a:schemeClr val="bg1"/>
                </a:solidFill>
                <a:effectLst/>
              </a:rPr>
              <a:t>株式を売却することで資金を回収</a:t>
            </a:r>
            <a:r>
              <a:rPr lang="ja-JP" altLang="en-US" sz="1600" dirty="0">
                <a:solidFill>
                  <a:schemeClr val="bg1"/>
                </a:solidFill>
              </a:rPr>
              <a:t>します。</a:t>
            </a:r>
            <a:br>
              <a:rPr lang="ja-JP" altLang="en-US" sz="1600" dirty="0">
                <a:solidFill>
                  <a:schemeClr val="bg1"/>
                </a:solidFill>
              </a:rPr>
            </a:br>
            <a:r>
              <a:rPr lang="ja-JP" altLang="en-US" sz="1600" dirty="0">
                <a:solidFill>
                  <a:schemeClr val="bg1"/>
                </a:solidFill>
              </a:rPr>
              <a:t>投資した企業が上場しなかったり、事業に失敗したりすれば投資資金は回収できません。</a:t>
            </a:r>
            <a:br>
              <a:rPr lang="ja-JP" altLang="en-US" sz="1600" dirty="0">
                <a:solidFill>
                  <a:schemeClr val="bg1"/>
                </a:solidFill>
              </a:rPr>
            </a:br>
            <a:r>
              <a:rPr lang="ja-JP" altLang="en-US" sz="1600" dirty="0">
                <a:solidFill>
                  <a:schemeClr val="bg1"/>
                </a:solidFill>
              </a:rPr>
              <a:t>それを避けるために、ベンチャーキャピタルは</a:t>
            </a:r>
            <a:r>
              <a:rPr lang="ja-JP" altLang="en-US" sz="1600" b="1" dirty="0">
                <a:solidFill>
                  <a:schemeClr val="accent3"/>
                </a:solidFill>
              </a:rPr>
              <a:t>投資先企業の成長支援</a:t>
            </a:r>
            <a:r>
              <a:rPr lang="ja-JP" altLang="en-US" sz="1600" dirty="0">
                <a:solidFill>
                  <a:schemeClr val="bg1"/>
                </a:solidFill>
              </a:rPr>
              <a:t>を継続して行っていきます。</a:t>
            </a:r>
            <a:br>
              <a:rPr lang="ja-JP" altLang="en-US" sz="1600" dirty="0">
                <a:solidFill>
                  <a:schemeClr val="bg1"/>
                </a:solidFill>
              </a:rPr>
            </a:br>
            <a:r>
              <a:rPr lang="ja-JP" altLang="en-US" sz="1600" dirty="0">
                <a:solidFill>
                  <a:schemeClr val="bg1"/>
                </a:solidFill>
              </a:rPr>
              <a:t>なお、</a:t>
            </a:r>
            <a:r>
              <a:rPr lang="ja-JP" altLang="en-US" sz="1600" dirty="0">
                <a:solidFill>
                  <a:schemeClr val="bg1"/>
                </a:solidFill>
                <a:effectLst/>
              </a:rPr>
              <a:t>ベンチャーキャピタルから出資を受ける場合</a:t>
            </a:r>
            <a:r>
              <a:rPr lang="ja-JP" altLang="en-US" sz="1600" dirty="0">
                <a:solidFill>
                  <a:schemeClr val="bg1"/>
                </a:solidFill>
              </a:rPr>
              <a:t>、</a:t>
            </a:r>
            <a:r>
              <a:rPr lang="ja-JP" altLang="en-US" sz="1600" u="sng" dirty="0">
                <a:solidFill>
                  <a:schemeClr val="bg1"/>
                </a:solidFill>
                <a:effectLst/>
              </a:rPr>
              <a:t>事業計画書などの書類を用意する</a:t>
            </a:r>
            <a:r>
              <a:rPr lang="ja-JP" altLang="en-US" sz="1600" dirty="0">
                <a:solidFill>
                  <a:schemeClr val="bg1"/>
                </a:solidFill>
              </a:rPr>
              <a:t>必要があります。</a:t>
            </a:r>
            <a:br>
              <a:rPr lang="ja-JP" altLang="en-US" sz="1600" dirty="0">
                <a:solidFill>
                  <a:schemeClr val="bg1"/>
                </a:solidFill>
              </a:rPr>
            </a:br>
            <a:r>
              <a:rPr lang="ja-JP" altLang="en-US" sz="1600" dirty="0">
                <a:solidFill>
                  <a:schemeClr val="bg1"/>
                </a:solidFill>
              </a:rPr>
              <a:t>しかし、銀行とベンチャーキャピタルとでは審査のポイントが異なり、</a:t>
            </a:r>
            <a:br>
              <a:rPr lang="ja-JP" altLang="en-US" sz="1600" dirty="0">
                <a:solidFill>
                  <a:schemeClr val="bg1"/>
                </a:solidFill>
              </a:rPr>
            </a:br>
            <a:r>
              <a:rPr lang="ja-JP" altLang="en-US" sz="1600" dirty="0">
                <a:solidFill>
                  <a:schemeClr val="bg1"/>
                </a:solidFill>
              </a:rPr>
              <a:t>ベンチャーキャピタルの投資ではその</a:t>
            </a:r>
            <a:r>
              <a:rPr lang="ja-JP" altLang="en-US" sz="1600" b="1" dirty="0">
                <a:solidFill>
                  <a:schemeClr val="bg1"/>
                </a:solidFill>
              </a:rPr>
              <a:t>企業のビジネスモデルが重要視</a:t>
            </a:r>
            <a:r>
              <a:rPr lang="ja-JP" altLang="en-US" sz="1600" dirty="0">
                <a:solidFill>
                  <a:schemeClr val="bg1"/>
                </a:solidFill>
              </a:rPr>
              <a:t>される傾向があります。</a:t>
            </a:r>
          </a:p>
        </p:txBody>
      </p:sp>
      <p:sp>
        <p:nvSpPr>
          <p:cNvPr id="7" name="テキスト ボックス 6">
            <a:extLst>
              <a:ext uri="{FF2B5EF4-FFF2-40B4-BE49-F238E27FC236}">
                <a16:creationId xmlns:a16="http://schemas.microsoft.com/office/drawing/2014/main" id="{1B036FA8-DF2C-4398-A6F4-8BD1238B9BEF}"/>
              </a:ext>
            </a:extLst>
          </p:cNvPr>
          <p:cNvSpPr txBox="1"/>
          <p:nvPr/>
        </p:nvSpPr>
        <p:spPr>
          <a:xfrm>
            <a:off x="9161755" y="6200213"/>
            <a:ext cx="2929632" cy="584775"/>
          </a:xfrm>
          <a:prstGeom prst="rect">
            <a:avLst/>
          </a:prstGeom>
          <a:noFill/>
          <a:effectLst>
            <a:outerShdw blurRad="50800" dist="38100" dir="5400000" algn="t" rotWithShape="0">
              <a:prstClr val="black">
                <a:alpha val="40000"/>
              </a:prstClr>
            </a:outerShdw>
          </a:effectLst>
        </p:spPr>
        <p:txBody>
          <a:bodyPr wrap="square" rtlCol="0">
            <a:spAutoFit/>
          </a:bodyPr>
          <a:lstStyle/>
          <a:p>
            <a:r>
              <a:rPr kumimoji="1" lang="ja-JP" altLang="en-US" sz="1600" b="1" dirty="0">
                <a:solidFill>
                  <a:schemeClr val="tx1">
                    <a:lumMod val="95000"/>
                  </a:schemeClr>
                </a:solidFill>
                <a:latin typeface="ＭＳ Ｐゴシック" panose="020B0600070205080204" pitchFamily="50" charset="-128"/>
                <a:ea typeface="ＭＳ Ｐゴシック" panose="020B0600070205080204" pitchFamily="50" charset="-128"/>
              </a:rPr>
              <a:t>次回はベンチャーキャピタルの</a:t>
            </a:r>
            <a:endParaRPr kumimoji="1" lang="en-US" altLang="ja-JP" sz="1600" b="1" dirty="0">
              <a:solidFill>
                <a:schemeClr val="tx1">
                  <a:lumMod val="95000"/>
                </a:schemeClr>
              </a:solidFill>
              <a:latin typeface="ＭＳ Ｐゴシック" panose="020B0600070205080204" pitchFamily="50" charset="-128"/>
              <a:ea typeface="ＭＳ Ｐゴシック" panose="020B0600070205080204" pitchFamily="50" charset="-128"/>
            </a:endParaRPr>
          </a:p>
          <a:p>
            <a:r>
              <a:rPr kumimoji="1" lang="ja-JP" altLang="en-US" sz="1600" b="1" dirty="0">
                <a:solidFill>
                  <a:schemeClr val="tx1">
                    <a:lumMod val="95000"/>
                  </a:schemeClr>
                </a:solidFill>
                <a:latin typeface="ＭＳ Ｐゴシック" panose="020B0600070205080204" pitchFamily="50" charset="-128"/>
                <a:ea typeface="ＭＳ Ｐゴシック" panose="020B0600070205080204" pitchFamily="50" charset="-128"/>
              </a:rPr>
              <a:t>メリット・デメリットをお送りします</a:t>
            </a:r>
            <a:endParaRPr kumimoji="1" lang="en-US" altLang="ja-JP" sz="1600" b="1" dirty="0">
              <a:solidFill>
                <a:schemeClr val="tx1">
                  <a:lumMod val="95000"/>
                </a:schemeClr>
              </a:solidFill>
              <a:latin typeface="ＭＳ Ｐゴシック" panose="020B0600070205080204" pitchFamily="50" charset="-128"/>
              <a:ea typeface="ＭＳ Ｐゴシック" panose="020B0600070205080204" pitchFamily="50" charset="-128"/>
            </a:endParaRPr>
          </a:p>
        </p:txBody>
      </p:sp>
      <p:pic>
        <p:nvPicPr>
          <p:cNvPr id="4" name="グラフィックス 3" descr="銀行">
            <a:extLst>
              <a:ext uri="{FF2B5EF4-FFF2-40B4-BE49-F238E27FC236}">
                <a16:creationId xmlns:a16="http://schemas.microsoft.com/office/drawing/2014/main" id="{397CC7B6-1011-47FC-B5FA-7E3AD40FDD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2913" y="807084"/>
            <a:ext cx="639605" cy="639605"/>
          </a:xfrm>
          <a:prstGeom prst="rect">
            <a:avLst/>
          </a:prstGeom>
        </p:spPr>
      </p:pic>
      <p:sp>
        <p:nvSpPr>
          <p:cNvPr id="8" name="楕円 7">
            <a:extLst>
              <a:ext uri="{FF2B5EF4-FFF2-40B4-BE49-F238E27FC236}">
                <a16:creationId xmlns:a16="http://schemas.microsoft.com/office/drawing/2014/main" id="{02F66DB9-9EEB-4035-87BD-30B8FB144DA9}"/>
              </a:ext>
            </a:extLst>
          </p:cNvPr>
          <p:cNvSpPr/>
          <p:nvPr/>
        </p:nvSpPr>
        <p:spPr>
          <a:xfrm>
            <a:off x="1455937" y="956617"/>
            <a:ext cx="1358284" cy="432680"/>
          </a:xfrm>
          <a:prstGeom prst="ellipse">
            <a:avLst/>
          </a:prstGeom>
          <a:solidFill>
            <a:schemeClr val="accent6">
              <a:lumMod val="20000"/>
              <a:lumOff val="80000"/>
            </a:schemeClr>
          </a:solidFill>
          <a:ln>
            <a:solidFill>
              <a:schemeClr val="accent6">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rPr>
              <a:t>銀行</a:t>
            </a:r>
          </a:p>
        </p:txBody>
      </p:sp>
      <p:sp>
        <p:nvSpPr>
          <p:cNvPr id="10" name="テキスト ボックス 9">
            <a:extLst>
              <a:ext uri="{FF2B5EF4-FFF2-40B4-BE49-F238E27FC236}">
                <a16:creationId xmlns:a16="http://schemas.microsoft.com/office/drawing/2014/main" id="{3B489F95-61D6-44D1-965F-1F67701005E8}"/>
              </a:ext>
            </a:extLst>
          </p:cNvPr>
          <p:cNvSpPr txBox="1"/>
          <p:nvPr/>
        </p:nvSpPr>
        <p:spPr>
          <a:xfrm>
            <a:off x="1368059" y="1585438"/>
            <a:ext cx="9477327" cy="1323439"/>
          </a:xfrm>
          <a:prstGeom prst="rect">
            <a:avLst/>
          </a:prstGeom>
          <a:noFill/>
          <a:ln w="19050">
            <a:solidFill>
              <a:schemeClr val="accent6">
                <a:lumMod val="50000"/>
              </a:schemeClr>
            </a:solidFill>
            <a:prstDash val="lgDashDot"/>
          </a:ln>
        </p:spPr>
        <p:txBody>
          <a:bodyPr wrap="square" rtlCol="0">
            <a:spAutoFit/>
          </a:bodyPr>
          <a:lstStyle/>
          <a:p>
            <a:r>
              <a:rPr kumimoji="1" lang="ja-JP" altLang="en-US" sz="1600" dirty="0">
                <a:solidFill>
                  <a:schemeClr val="bg1"/>
                </a:solidFill>
              </a:rPr>
              <a:t>企業に</a:t>
            </a:r>
            <a:r>
              <a:rPr lang="ja-JP" altLang="en-US" sz="1600" dirty="0">
                <a:solidFill>
                  <a:schemeClr val="bg1"/>
                </a:solidFill>
              </a:rPr>
              <a:t>お金を</a:t>
            </a:r>
            <a:r>
              <a:rPr lang="ja-JP" altLang="en-US" sz="1600" b="0" i="0" u="none" strike="noStrike" dirty="0">
                <a:solidFill>
                  <a:schemeClr val="bg1"/>
                </a:solidFill>
                <a:effectLst/>
                <a:latin typeface="Georgia" panose="02040502050405020303" pitchFamily="18" charset="0"/>
              </a:rPr>
              <a:t>融資する</a:t>
            </a:r>
            <a:r>
              <a:rPr lang="ja-JP" altLang="en-US" sz="1600" dirty="0">
                <a:solidFill>
                  <a:schemeClr val="bg1"/>
                </a:solidFill>
              </a:rPr>
              <a:t>（</a:t>
            </a:r>
            <a:r>
              <a:rPr lang="ja-JP" altLang="en-US" sz="1600" b="0" i="0" u="none" strike="noStrike" dirty="0">
                <a:solidFill>
                  <a:schemeClr val="bg1"/>
                </a:solidFill>
                <a:effectLst/>
                <a:latin typeface="Georgia" panose="02040502050405020303" pitchFamily="18" charset="0"/>
              </a:rPr>
              <a:t>貸し出す</a:t>
            </a:r>
            <a:r>
              <a:rPr lang="ja-JP" altLang="en-US" sz="1600" dirty="0">
                <a:solidFill>
                  <a:schemeClr val="bg1"/>
                </a:solidFill>
              </a:rPr>
              <a:t>）ため、最終的には資金を返済する必要がありますし、</a:t>
            </a:r>
            <a:br>
              <a:rPr lang="ja-JP" altLang="en-US" sz="1600" dirty="0">
                <a:solidFill>
                  <a:schemeClr val="bg1"/>
                </a:solidFill>
              </a:rPr>
            </a:br>
            <a:r>
              <a:rPr lang="ja-JP" altLang="en-US" sz="1600" dirty="0">
                <a:solidFill>
                  <a:schemeClr val="bg1"/>
                </a:solidFill>
              </a:rPr>
              <a:t>融資された資金には利息が発生します。また、企業が融資を受けるためには信用と担保が必要になりますが、</a:t>
            </a:r>
            <a:br>
              <a:rPr lang="ja-JP" altLang="en-US" sz="1600" dirty="0">
                <a:solidFill>
                  <a:schemeClr val="bg1"/>
                </a:solidFill>
              </a:rPr>
            </a:br>
            <a:r>
              <a:rPr lang="ja-JP" altLang="en-US" sz="1600" dirty="0">
                <a:solidFill>
                  <a:schemeClr val="bg1"/>
                </a:solidFill>
              </a:rPr>
              <a:t>起業したばかりのベンチャー企業やスタートアップ企業には信用も担保も不足していることが一般的なため、</a:t>
            </a:r>
            <a:endParaRPr lang="en-US" altLang="ja-JP" sz="1600" dirty="0">
              <a:solidFill>
                <a:schemeClr val="bg1"/>
              </a:solidFill>
            </a:endParaRPr>
          </a:p>
          <a:p>
            <a:r>
              <a:rPr lang="ja-JP" altLang="en-US" sz="1600" dirty="0">
                <a:solidFill>
                  <a:schemeClr val="bg1"/>
                </a:solidFill>
              </a:rPr>
              <a:t>融資を申し込んでも断られることが多くあります。銀行から融資を受ける場合、</a:t>
            </a:r>
            <a:r>
              <a:rPr lang="ja-JP" altLang="en-US" sz="1600" b="1" dirty="0">
                <a:solidFill>
                  <a:schemeClr val="bg1"/>
                </a:solidFill>
              </a:rPr>
              <a:t>事業計画書</a:t>
            </a:r>
            <a:r>
              <a:rPr lang="ja-JP" altLang="en-US" sz="1600" dirty="0">
                <a:solidFill>
                  <a:schemeClr val="bg1"/>
                </a:solidFill>
              </a:rPr>
              <a:t>のほか、</a:t>
            </a:r>
            <a:endParaRPr lang="en-US" altLang="ja-JP" sz="1600" dirty="0">
              <a:solidFill>
                <a:schemeClr val="bg1"/>
              </a:solidFill>
            </a:endParaRPr>
          </a:p>
          <a:p>
            <a:r>
              <a:rPr lang="ja-JP" altLang="en-US" sz="1600" b="1" dirty="0">
                <a:solidFill>
                  <a:schemeClr val="bg1"/>
                </a:solidFill>
              </a:rPr>
              <a:t>損益計算書、貸借対照表</a:t>
            </a:r>
            <a:r>
              <a:rPr lang="ja-JP" altLang="en-US" sz="1600" dirty="0">
                <a:solidFill>
                  <a:schemeClr val="bg1"/>
                </a:solidFill>
              </a:rPr>
              <a:t>、</a:t>
            </a:r>
            <a:r>
              <a:rPr lang="ja-JP" altLang="en-US" sz="1600" b="1" dirty="0">
                <a:solidFill>
                  <a:schemeClr val="bg1"/>
                </a:solidFill>
              </a:rPr>
              <a:t>資金繰り表</a:t>
            </a:r>
            <a:r>
              <a:rPr lang="ja-JP" altLang="en-US" sz="1600" dirty="0">
                <a:solidFill>
                  <a:schemeClr val="bg1"/>
                </a:solidFill>
              </a:rPr>
              <a:t>、</a:t>
            </a:r>
            <a:r>
              <a:rPr lang="ja-JP" altLang="en-US" sz="1600" b="1" dirty="0">
                <a:solidFill>
                  <a:schemeClr val="bg1"/>
                </a:solidFill>
              </a:rPr>
              <a:t>試算表</a:t>
            </a:r>
            <a:r>
              <a:rPr lang="ja-JP" altLang="en-US" sz="1600" dirty="0">
                <a:solidFill>
                  <a:schemeClr val="bg1"/>
                </a:solidFill>
              </a:rPr>
              <a:t>などさまざまな書類を用意し、細かく審査されます。</a:t>
            </a:r>
            <a:endParaRPr lang="en-US" altLang="ja-JP" sz="1600" dirty="0">
              <a:solidFill>
                <a:schemeClr val="bg1"/>
              </a:solidFill>
            </a:endParaRPr>
          </a:p>
        </p:txBody>
      </p:sp>
      <p:pic>
        <p:nvPicPr>
          <p:cNvPr id="11" name="Picture 4" descr="美しい花の画像: トップ100ビル イラスト シルエット">
            <a:extLst>
              <a:ext uri="{FF2B5EF4-FFF2-40B4-BE49-F238E27FC236}">
                <a16:creationId xmlns:a16="http://schemas.microsoft.com/office/drawing/2014/main" id="{BFF03824-286F-48CC-9870-4FDAE4EFFC7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456" t="7010" r="14010" b="7766"/>
          <a:stretch/>
        </p:blipFill>
        <p:spPr bwMode="auto">
          <a:xfrm>
            <a:off x="844117" y="3392863"/>
            <a:ext cx="611820" cy="718848"/>
          </a:xfrm>
          <a:prstGeom prst="rect">
            <a:avLst/>
          </a:prstGeom>
          <a:noFill/>
          <a:extLst>
            <a:ext uri="{909E8E84-426E-40DD-AFC4-6F175D3DCCD1}">
              <a14:hiddenFill xmlns:a14="http://schemas.microsoft.com/office/drawing/2010/main">
                <a:solidFill>
                  <a:srgbClr val="FFFFFF"/>
                </a:solidFill>
              </a14:hiddenFill>
            </a:ext>
          </a:extLst>
        </p:spPr>
      </p:pic>
      <p:sp>
        <p:nvSpPr>
          <p:cNvPr id="12" name="楕円 11">
            <a:extLst>
              <a:ext uri="{FF2B5EF4-FFF2-40B4-BE49-F238E27FC236}">
                <a16:creationId xmlns:a16="http://schemas.microsoft.com/office/drawing/2014/main" id="{1BF97DAA-1B9D-4127-BEC6-8865F296A884}"/>
              </a:ext>
            </a:extLst>
          </p:cNvPr>
          <p:cNvSpPr/>
          <p:nvPr/>
        </p:nvSpPr>
        <p:spPr>
          <a:xfrm>
            <a:off x="1455937" y="3531612"/>
            <a:ext cx="1358284" cy="432680"/>
          </a:xfrm>
          <a:prstGeom prst="ellipse">
            <a:avLst/>
          </a:prstGeom>
          <a:solidFill>
            <a:schemeClr val="accent2">
              <a:lumMod val="40000"/>
              <a:lumOff val="60000"/>
            </a:schemeClr>
          </a:solidFill>
          <a:ln>
            <a:solidFill>
              <a:schemeClr val="accent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bg1"/>
                </a:solidFill>
              </a:rPr>
              <a:t>VC</a:t>
            </a:r>
            <a:endParaRPr kumimoji="1" lang="ja-JP" altLang="en-US" sz="2000" dirty="0">
              <a:solidFill>
                <a:schemeClr val="bg1"/>
              </a:solidFill>
            </a:endParaRPr>
          </a:p>
        </p:txBody>
      </p:sp>
      <p:pic>
        <p:nvPicPr>
          <p:cNvPr id="14" name="オーディオ 13">
            <a:hlinkClick r:id="" action="ppaction://media"/>
            <a:extLst>
              <a:ext uri="{FF2B5EF4-FFF2-40B4-BE49-F238E27FC236}">
                <a16:creationId xmlns:a16="http://schemas.microsoft.com/office/drawing/2014/main" id="{5A36AEB1-EB09-4213-9599-D08102F3682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52705569"/>
      </p:ext>
    </p:extLst>
  </p:cSld>
  <p:clrMapOvr>
    <a:masterClrMapping/>
  </p:clrMapOvr>
  <p:transition spd="slow" advTm="27659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bldLst>
      <p:bldP spid="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C3ABFB3-C4B4-49C5-928D-E2233E3346D7}"/>
              </a:ext>
            </a:extLst>
          </p:cNvPr>
          <p:cNvSpPr txBox="1"/>
          <p:nvPr/>
        </p:nvSpPr>
        <p:spPr>
          <a:xfrm>
            <a:off x="5453848" y="2929631"/>
            <a:ext cx="1284303"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kumimoji="1" lang="en-US" altLang="ja-JP" sz="2400" b="1" dirty="0"/>
              <a:t>END</a:t>
            </a:r>
            <a:endParaRPr kumimoji="1" lang="ja-JP" altLang="en-US" sz="2400" b="1" dirty="0"/>
          </a:p>
        </p:txBody>
      </p:sp>
      <p:pic>
        <p:nvPicPr>
          <p:cNvPr id="4" name="オーディオ 3">
            <a:hlinkClick r:id="" action="ppaction://media"/>
            <a:extLst>
              <a:ext uri="{FF2B5EF4-FFF2-40B4-BE49-F238E27FC236}">
                <a16:creationId xmlns:a16="http://schemas.microsoft.com/office/drawing/2014/main" id="{C60E468E-6DFB-4460-911B-42947FFC4A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53219535"/>
      </p:ext>
    </p:extLst>
  </p:cSld>
  <p:clrMapOvr>
    <a:masterClrMapping/>
  </p:clrMapOvr>
  <p:transition spd="slow" advTm="59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36"/>
</p:tagLst>
</file>

<file path=ppt/tags/tag2.xml><?xml version="1.0" encoding="utf-8"?>
<p:tagLst xmlns:a="http://schemas.openxmlformats.org/drawingml/2006/main" xmlns:r="http://schemas.openxmlformats.org/officeDocument/2006/relationships" xmlns:p="http://schemas.openxmlformats.org/presentationml/2006/main">
  <p:tag name="TIMING" val="|10.6|77.2"/>
</p:tagLst>
</file>

<file path=ppt/theme/theme1.xml><?xml version="1.0" encoding="utf-8"?>
<a:theme xmlns:a="http://schemas.openxmlformats.org/drawingml/2006/main" name="スライス">
  <a:themeElements>
    <a:clrScheme name="黄緑">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docProps/app.xml><?xml version="1.0" encoding="utf-8"?>
<Properties xmlns="http://schemas.openxmlformats.org/officeDocument/2006/extended-properties" xmlns:vt="http://schemas.openxmlformats.org/officeDocument/2006/docPropsVTypes">
  <Template>Slice</Template>
  <TotalTime>8225</TotalTime>
  <Words>626</Words>
  <Application>Microsoft Office PowerPoint</Application>
  <PresentationFormat>ワイド画面</PresentationFormat>
  <Paragraphs>46</Paragraphs>
  <Slides>6</Slides>
  <Notes>0</Notes>
  <HiddenSlides>0</HiddenSlides>
  <MMClips>6</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vt:i4>
      </vt:variant>
    </vt:vector>
  </HeadingPairs>
  <TitlesOfParts>
    <vt:vector size="12" baseType="lpstr">
      <vt:lpstr>ＭＳ Ｐゴシック</vt:lpstr>
      <vt:lpstr>Calibri</vt:lpstr>
      <vt:lpstr>Cambria</vt:lpstr>
      <vt:lpstr>Georgia</vt:lpstr>
      <vt:lpstr>Wingdings 3</vt:lpstr>
      <vt:lpstr>スライス</vt:lpstr>
      <vt:lpstr>Part.6 ベンチャーキャピタルとは[前編]</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JOBU合同会社 経営革新等認定支援機関（経済産業省 認定機関）</dc:title>
  <dc:creator>花織</dc:creator>
  <cp:lastModifiedBy>花織</cp:lastModifiedBy>
  <cp:revision>106</cp:revision>
  <dcterms:created xsi:type="dcterms:W3CDTF">2020-10-27T02:32:48Z</dcterms:created>
  <dcterms:modified xsi:type="dcterms:W3CDTF">2020-12-10T09:58:10Z</dcterms:modified>
</cp:coreProperties>
</file>